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68" r:id="rId6"/>
    <p:sldId id="297" r:id="rId7"/>
    <p:sldId id="298" r:id="rId8"/>
    <p:sldId id="257" r:id="rId9"/>
    <p:sldId id="310" r:id="rId10"/>
    <p:sldId id="296" r:id="rId11"/>
    <p:sldId id="299" r:id="rId12"/>
    <p:sldId id="300" r:id="rId13"/>
    <p:sldId id="286" r:id="rId14"/>
    <p:sldId id="301" r:id="rId15"/>
    <p:sldId id="302" r:id="rId16"/>
    <p:sldId id="303" r:id="rId17"/>
    <p:sldId id="308" r:id="rId18"/>
    <p:sldId id="309" r:id="rId19"/>
    <p:sldId id="279" r:id="rId20"/>
    <p:sldId id="304" r:id="rId21"/>
    <p:sldId id="305" r:id="rId22"/>
    <p:sldId id="306" r:id="rId23"/>
    <p:sldId id="288"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7B0E30-7B1C-EE39-9480-D2ECB68C5BA4}" name="Zachary Keita" initials="ZK" userId="S::zacharyk@nafme.org::f9994801-c527-44af-b94d-32392a9395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00ABBD"/>
    <a:srgbClr val="EAEFF7"/>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7CAEF-9891-48FC-ABE0-10E5EC66A706}" v="8" dt="2024-07-03T18:57:48.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4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eyes" userId="0008ad95-9be1-4f5e-b281-8ea497c50261" providerId="ADAL" clId="{3287CAEF-9891-48FC-ABE0-10E5EC66A706}"/>
    <pc:docChg chg="custSel addSld delSld modSld">
      <pc:chgData name="Ben Reyes" userId="0008ad95-9be1-4f5e-b281-8ea497c50261" providerId="ADAL" clId="{3287CAEF-9891-48FC-ABE0-10E5EC66A706}" dt="2024-07-03T18:59:14.497" v="399" actId="6549"/>
      <pc:docMkLst>
        <pc:docMk/>
      </pc:docMkLst>
      <pc:sldChg chg="addSp delSp modSp mod">
        <pc:chgData name="Ben Reyes" userId="0008ad95-9be1-4f5e-b281-8ea497c50261" providerId="ADAL" clId="{3287CAEF-9891-48FC-ABE0-10E5EC66A706}" dt="2024-07-03T18:53:32.759" v="183" actId="1076"/>
        <pc:sldMkLst>
          <pc:docMk/>
          <pc:sldMk cId="3098402860" sldId="257"/>
        </pc:sldMkLst>
        <pc:spChg chg="mod">
          <ac:chgData name="Ben Reyes" userId="0008ad95-9be1-4f5e-b281-8ea497c50261" providerId="ADAL" clId="{3287CAEF-9891-48FC-ABE0-10E5EC66A706}" dt="2024-07-03T18:48:18.490" v="147" actId="12788"/>
          <ac:spMkLst>
            <pc:docMk/>
            <pc:sldMk cId="3098402860" sldId="257"/>
            <ac:spMk id="3" creationId="{A4A0D9A8-40DD-12C0-BE8F-25BDF94181EE}"/>
          </ac:spMkLst>
        </pc:spChg>
        <pc:spChg chg="mod">
          <ac:chgData name="Ben Reyes" userId="0008ad95-9be1-4f5e-b281-8ea497c50261" providerId="ADAL" clId="{3287CAEF-9891-48FC-ABE0-10E5EC66A706}" dt="2024-07-03T18:53:29.523" v="182" actId="1076"/>
          <ac:spMkLst>
            <pc:docMk/>
            <pc:sldMk cId="3098402860" sldId="257"/>
            <ac:spMk id="6" creationId="{613DC3CD-A31E-B0EF-DBC9-74B3F47E3AFC}"/>
          </ac:spMkLst>
        </pc:spChg>
        <pc:spChg chg="mod">
          <ac:chgData name="Ben Reyes" userId="0008ad95-9be1-4f5e-b281-8ea497c50261" providerId="ADAL" clId="{3287CAEF-9891-48FC-ABE0-10E5EC66A706}" dt="2024-07-03T18:53:32.759" v="183" actId="1076"/>
          <ac:spMkLst>
            <pc:docMk/>
            <pc:sldMk cId="3098402860" sldId="257"/>
            <ac:spMk id="7" creationId="{240BDE7F-F6FE-E344-5CEE-FCC72158A7F2}"/>
          </ac:spMkLst>
        </pc:spChg>
        <pc:picChg chg="add mod">
          <ac:chgData name="Ben Reyes" userId="0008ad95-9be1-4f5e-b281-8ea497c50261" providerId="ADAL" clId="{3287CAEF-9891-48FC-ABE0-10E5EC66A706}" dt="2024-07-03T18:53:25.035" v="181" actId="408"/>
          <ac:picMkLst>
            <pc:docMk/>
            <pc:sldMk cId="3098402860" sldId="257"/>
            <ac:picMk id="2" creationId="{095A8831-537E-5C46-2E09-AB7B2654FA9E}"/>
          </ac:picMkLst>
        </pc:picChg>
        <pc:picChg chg="add mod">
          <ac:chgData name="Ben Reyes" userId="0008ad95-9be1-4f5e-b281-8ea497c50261" providerId="ADAL" clId="{3287CAEF-9891-48FC-ABE0-10E5EC66A706}" dt="2024-07-03T18:53:25.035" v="181" actId="408"/>
          <ac:picMkLst>
            <pc:docMk/>
            <pc:sldMk cId="3098402860" sldId="257"/>
            <ac:picMk id="4" creationId="{9FC8FAD4-4AB7-90F9-42EF-136B617E012F}"/>
          </ac:picMkLst>
        </pc:picChg>
        <pc:picChg chg="add mod">
          <ac:chgData name="Ben Reyes" userId="0008ad95-9be1-4f5e-b281-8ea497c50261" providerId="ADAL" clId="{3287CAEF-9891-48FC-ABE0-10E5EC66A706}" dt="2024-07-03T18:53:25.035" v="181" actId="408"/>
          <ac:picMkLst>
            <pc:docMk/>
            <pc:sldMk cId="3098402860" sldId="257"/>
            <ac:picMk id="5" creationId="{1FFE82A2-0E35-0303-4E4A-91E74DBA3474}"/>
          </ac:picMkLst>
        </pc:picChg>
        <pc:picChg chg="del">
          <ac:chgData name="Ben Reyes" userId="0008ad95-9be1-4f5e-b281-8ea497c50261" providerId="ADAL" clId="{3287CAEF-9891-48FC-ABE0-10E5EC66A706}" dt="2024-07-03T18:41:57.584" v="1" actId="478"/>
          <ac:picMkLst>
            <pc:docMk/>
            <pc:sldMk cId="3098402860" sldId="257"/>
            <ac:picMk id="1026" creationId="{AF606186-1153-277C-80B1-A011F87EBE43}"/>
          </ac:picMkLst>
        </pc:picChg>
        <pc:picChg chg="del">
          <ac:chgData name="Ben Reyes" userId="0008ad95-9be1-4f5e-b281-8ea497c50261" providerId="ADAL" clId="{3287CAEF-9891-48FC-ABE0-10E5EC66A706}" dt="2024-07-03T18:41:56.325" v="0" actId="478"/>
          <ac:picMkLst>
            <pc:docMk/>
            <pc:sldMk cId="3098402860" sldId="257"/>
            <ac:picMk id="1028" creationId="{C515F062-114E-2DAF-C698-0CD62D0B1E5C}"/>
          </ac:picMkLst>
        </pc:picChg>
        <pc:picChg chg="del">
          <ac:chgData name="Ben Reyes" userId="0008ad95-9be1-4f5e-b281-8ea497c50261" providerId="ADAL" clId="{3287CAEF-9891-48FC-ABE0-10E5EC66A706}" dt="2024-07-03T18:41:58.130" v="2" actId="478"/>
          <ac:picMkLst>
            <pc:docMk/>
            <pc:sldMk cId="3098402860" sldId="257"/>
            <ac:picMk id="1030" creationId="{34C708DE-3F55-DC6E-4190-8A304C3F40AD}"/>
          </ac:picMkLst>
        </pc:picChg>
      </pc:sldChg>
      <pc:sldChg chg="modSp mod">
        <pc:chgData name="Ben Reyes" userId="0008ad95-9be1-4f5e-b281-8ea497c50261" providerId="ADAL" clId="{3287CAEF-9891-48FC-ABE0-10E5EC66A706}" dt="2024-07-03T18:52:43.081" v="180" actId="20577"/>
        <pc:sldMkLst>
          <pc:docMk/>
          <pc:sldMk cId="204604397" sldId="279"/>
        </pc:sldMkLst>
        <pc:spChg chg="mod">
          <ac:chgData name="Ben Reyes" userId="0008ad95-9be1-4f5e-b281-8ea497c50261" providerId="ADAL" clId="{3287CAEF-9891-48FC-ABE0-10E5EC66A706}" dt="2024-07-03T18:52:43.081" v="180" actId="20577"/>
          <ac:spMkLst>
            <pc:docMk/>
            <pc:sldMk cId="204604397" sldId="279"/>
            <ac:spMk id="4" creationId="{B04E1854-8559-7116-6956-1CAB96BE8FED}"/>
          </ac:spMkLst>
        </pc:spChg>
      </pc:sldChg>
      <pc:sldChg chg="modSp mod">
        <pc:chgData name="Ben Reyes" userId="0008ad95-9be1-4f5e-b281-8ea497c50261" providerId="ADAL" clId="{3287CAEF-9891-48FC-ABE0-10E5EC66A706}" dt="2024-07-03T18:59:14.497" v="399" actId="6549"/>
        <pc:sldMkLst>
          <pc:docMk/>
          <pc:sldMk cId="223926466" sldId="288"/>
        </pc:sldMkLst>
        <pc:spChg chg="mod">
          <ac:chgData name="Ben Reyes" userId="0008ad95-9be1-4f5e-b281-8ea497c50261" providerId="ADAL" clId="{3287CAEF-9891-48FC-ABE0-10E5EC66A706}" dt="2024-07-03T18:59:14.497" v="399" actId="6549"/>
          <ac:spMkLst>
            <pc:docMk/>
            <pc:sldMk cId="223926466" sldId="288"/>
            <ac:spMk id="7" creationId="{A5D79C6F-BE8A-1E3C-EFBD-11C45CD5445D}"/>
          </ac:spMkLst>
        </pc:spChg>
      </pc:sldChg>
      <pc:sldChg chg="del">
        <pc:chgData name="Ben Reyes" userId="0008ad95-9be1-4f5e-b281-8ea497c50261" providerId="ADAL" clId="{3287CAEF-9891-48FC-ABE0-10E5EC66A706}" dt="2024-07-03T18:51:14.528" v="153" actId="2696"/>
        <pc:sldMkLst>
          <pc:docMk/>
          <pc:sldMk cId="1023611011" sldId="307"/>
        </pc:sldMkLst>
      </pc:sldChg>
      <pc:sldChg chg="modSp mod">
        <pc:chgData name="Ben Reyes" userId="0008ad95-9be1-4f5e-b281-8ea497c50261" providerId="ADAL" clId="{3287CAEF-9891-48FC-ABE0-10E5EC66A706}" dt="2024-07-03T18:56:30.627" v="312" actId="20577"/>
        <pc:sldMkLst>
          <pc:docMk/>
          <pc:sldMk cId="3377485752" sldId="308"/>
        </pc:sldMkLst>
        <pc:spChg chg="mod">
          <ac:chgData name="Ben Reyes" userId="0008ad95-9be1-4f5e-b281-8ea497c50261" providerId="ADAL" clId="{3287CAEF-9891-48FC-ABE0-10E5EC66A706}" dt="2024-07-03T18:56:30.627" v="312" actId="20577"/>
          <ac:spMkLst>
            <pc:docMk/>
            <pc:sldMk cId="3377485752" sldId="308"/>
            <ac:spMk id="5" creationId="{F4DF308F-DAAA-6638-76C3-0DB157AC26CE}"/>
          </ac:spMkLst>
        </pc:spChg>
      </pc:sldChg>
      <pc:sldChg chg="modSp mod">
        <pc:chgData name="Ben Reyes" userId="0008ad95-9be1-4f5e-b281-8ea497c50261" providerId="ADAL" clId="{3287CAEF-9891-48FC-ABE0-10E5EC66A706}" dt="2024-07-03T18:57:08.708" v="318" actId="1076"/>
        <pc:sldMkLst>
          <pc:docMk/>
          <pc:sldMk cId="3483977786" sldId="309"/>
        </pc:sldMkLst>
        <pc:spChg chg="mod">
          <ac:chgData name="Ben Reyes" userId="0008ad95-9be1-4f5e-b281-8ea497c50261" providerId="ADAL" clId="{3287CAEF-9891-48FC-ABE0-10E5EC66A706}" dt="2024-07-03T18:57:08.708" v="318" actId="1076"/>
          <ac:spMkLst>
            <pc:docMk/>
            <pc:sldMk cId="3483977786" sldId="309"/>
            <ac:spMk id="6" creationId="{02CF3149-F009-1B0C-3503-D1DF4D196A1C}"/>
          </ac:spMkLst>
        </pc:spChg>
        <pc:spChg chg="mod">
          <ac:chgData name="Ben Reyes" userId="0008ad95-9be1-4f5e-b281-8ea497c50261" providerId="ADAL" clId="{3287CAEF-9891-48FC-ABE0-10E5EC66A706}" dt="2024-07-03T18:57:05.904" v="317" actId="1076"/>
          <ac:spMkLst>
            <pc:docMk/>
            <pc:sldMk cId="3483977786" sldId="309"/>
            <ac:spMk id="13" creationId="{4A047F7C-22AF-2C2E-EF2C-26CB75052F92}"/>
          </ac:spMkLst>
        </pc:spChg>
      </pc:sldChg>
      <pc:sldChg chg="add">
        <pc:chgData name="Ben Reyes" userId="0008ad95-9be1-4f5e-b281-8ea497c50261" providerId="ADAL" clId="{3287CAEF-9891-48FC-ABE0-10E5EC66A706}" dt="2024-07-03T18:51:10.534" v="152"/>
        <pc:sldMkLst>
          <pc:docMk/>
          <pc:sldMk cId="304809407"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37668-8A30-4DF4-89AA-F0C762E10BF8}"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893B3-63D3-4E00-8724-1B203CC92B68}" type="slidenum">
              <a:rPr lang="en-US" smtClean="0"/>
              <a:t>‹#›</a:t>
            </a:fld>
            <a:endParaRPr lang="en-US"/>
          </a:p>
        </p:txBody>
      </p:sp>
    </p:spTree>
    <p:extLst>
      <p:ext uri="{BB962C8B-B14F-4D97-AF65-F5344CB8AC3E}">
        <p14:creationId xmlns:p14="http://schemas.microsoft.com/office/powerpoint/2010/main" val="183111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F780EEB-4D05-49E9-8098-5AFA0FBC05F4}" type="datetimeFigureOut">
              <a:rPr lang="en-US"/>
              <a:pPr>
                <a:defRPr/>
              </a:pPr>
              <a:t>7/3/2024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01685-2A17-49A5-A711-991F3CE55EB9}" type="slidenum">
              <a:rPr lang="en-US"/>
              <a:pPr>
                <a:defRPr/>
              </a:pPr>
              <a:t>‹#›</a:t>
            </a:fld>
            <a:endParaRPr lang="en-US"/>
          </a:p>
        </p:txBody>
      </p:sp>
    </p:spTree>
    <p:extLst>
      <p:ext uri="{BB962C8B-B14F-4D97-AF65-F5344CB8AC3E}">
        <p14:creationId xmlns:p14="http://schemas.microsoft.com/office/powerpoint/2010/main" val="408432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DBF732-70D4-484B-A307-1D3601E84FD1}" type="datetimeFigureOut">
              <a:rPr lang="en-US"/>
              <a:pPr>
                <a:defRPr/>
              </a:pPr>
              <a:t>7/3/2024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1C9D9D-6B1E-40E7-8BD0-F6F96FB8EF3F}" type="slidenum">
              <a:rPr lang="en-US"/>
              <a:pPr>
                <a:defRPr/>
              </a:pPr>
              <a:t>‹#›</a:t>
            </a:fld>
            <a:endParaRPr lang="en-US"/>
          </a:p>
        </p:txBody>
      </p:sp>
    </p:spTree>
    <p:extLst>
      <p:ext uri="{BB962C8B-B14F-4D97-AF65-F5344CB8AC3E}">
        <p14:creationId xmlns:p14="http://schemas.microsoft.com/office/powerpoint/2010/main" val="38794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0C93B2-35EA-4B0A-AF42-4B734F4E0C57}" type="datetimeFigureOut">
              <a:rPr lang="en-US"/>
              <a:pPr>
                <a:defRPr/>
              </a:pPr>
              <a:t>7/3/2024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B598D-19E4-4BAA-B8ED-3842C0AEA782}" type="slidenum">
              <a:rPr lang="en-US"/>
              <a:pPr>
                <a:defRPr/>
              </a:pPr>
              <a:t>‹#›</a:t>
            </a:fld>
            <a:endParaRPr lang="en-US"/>
          </a:p>
        </p:txBody>
      </p:sp>
    </p:spTree>
    <p:extLst>
      <p:ext uri="{BB962C8B-B14F-4D97-AF65-F5344CB8AC3E}">
        <p14:creationId xmlns:p14="http://schemas.microsoft.com/office/powerpoint/2010/main" val="49621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E811-C5AA-4CC9-B8DB-B62EC44842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40CB0C-CC07-499C-AD67-945FB201F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CB2F7-FCD4-4B26-ABAD-2A51FDC4A19F}"/>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5" name="Footer Placeholder 4">
            <a:extLst>
              <a:ext uri="{FF2B5EF4-FFF2-40B4-BE49-F238E27FC236}">
                <a16:creationId xmlns:a16="http://schemas.microsoft.com/office/drawing/2014/main" id="{F43B6852-49AC-46E9-9DF8-7A7B4F286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58788-3D21-4914-A85E-1BF36F3F0949}"/>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355733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EBAC-37B1-49EA-B0BC-1BC8803E7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F28E5-B7D1-4D72-8F45-44D451279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BFCBD-E816-4CA7-978F-7B1030311177}"/>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5" name="Footer Placeholder 4">
            <a:extLst>
              <a:ext uri="{FF2B5EF4-FFF2-40B4-BE49-F238E27FC236}">
                <a16:creationId xmlns:a16="http://schemas.microsoft.com/office/drawing/2014/main" id="{D5D9ED06-8B03-4680-BBB3-A98C6FC04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EF7B0-1820-4543-836C-C61652456366}"/>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54170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F6C9-7D8E-430B-91C0-4B02F707B8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104EF1-48B2-4659-A77D-C20D75673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A60C21-617E-46B0-B59E-FF2B0848204B}"/>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5" name="Footer Placeholder 4">
            <a:extLst>
              <a:ext uri="{FF2B5EF4-FFF2-40B4-BE49-F238E27FC236}">
                <a16:creationId xmlns:a16="http://schemas.microsoft.com/office/drawing/2014/main" id="{5CD94EC0-2D41-470A-A2BB-3ABD765BE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60F5A-D0FF-45C1-8A7B-1E3654C75BC9}"/>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114689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CB71-6963-448D-9CDC-AE07FEB931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B13FA-B719-4D7E-AB68-C9C2453B07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2A668D-9231-4DBA-8314-65EBC9A408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5D083E-D22C-4846-A8E8-40EA458979D4}"/>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6" name="Footer Placeholder 5">
            <a:extLst>
              <a:ext uri="{FF2B5EF4-FFF2-40B4-BE49-F238E27FC236}">
                <a16:creationId xmlns:a16="http://schemas.microsoft.com/office/drawing/2014/main" id="{FAA0EBBF-8E43-4A86-B0D4-442FB8A1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F8E25-4E07-4BEA-B93C-506B58E9212A}"/>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3994043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A893-BAFE-4997-ACD2-6BC066DBD7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3DA229-3ABA-46F6-9329-9CC2A841A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36101B-EEB4-4962-AAC7-7C1C46D55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2C8BBD-E405-4D74-9ED9-8690C73BE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7E87BA-62A5-47F3-B148-646EA0442F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983117-154E-4081-9404-6CD557179169}"/>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8" name="Footer Placeholder 7">
            <a:extLst>
              <a:ext uri="{FF2B5EF4-FFF2-40B4-BE49-F238E27FC236}">
                <a16:creationId xmlns:a16="http://schemas.microsoft.com/office/drawing/2014/main" id="{5801AE55-8D0E-4460-BBD0-AD97EBBC92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E422AE-F071-4AF2-AE80-7FF66F117106}"/>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56369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FFBA-D70B-4CEF-8942-9A338AB739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412DD6-AC9D-4D8F-8B26-263E9FF0F366}"/>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4" name="Footer Placeholder 3">
            <a:extLst>
              <a:ext uri="{FF2B5EF4-FFF2-40B4-BE49-F238E27FC236}">
                <a16:creationId xmlns:a16="http://schemas.microsoft.com/office/drawing/2014/main" id="{5948285F-3E79-4C82-BC9A-88B1F3795F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DFB39F-8721-4171-8370-5960ACEBB142}"/>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009430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7F74C-B7CC-437C-B2F3-4D1FB4418B1D}"/>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3" name="Footer Placeholder 2">
            <a:extLst>
              <a:ext uri="{FF2B5EF4-FFF2-40B4-BE49-F238E27FC236}">
                <a16:creationId xmlns:a16="http://schemas.microsoft.com/office/drawing/2014/main" id="{D4F17329-9198-49A5-AB32-02313C3A1C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A025A3-CDA4-45C2-9E3E-E142FAC3AE09}"/>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05764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2B30-72FF-4734-8986-3ACADD673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33819-7FF6-495D-B214-C24D849EF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5F9E22-6AA3-4DAD-906F-2370B1FFB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1D2E7-8150-4F03-98B5-6543058E7D74}"/>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6" name="Footer Placeholder 5">
            <a:extLst>
              <a:ext uri="{FF2B5EF4-FFF2-40B4-BE49-F238E27FC236}">
                <a16:creationId xmlns:a16="http://schemas.microsoft.com/office/drawing/2014/main" id="{348FE0CF-69B2-4048-BB6B-B3CC52CA5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A84BE-2BBF-4D93-9BA3-9F145C79695E}"/>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361767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992FBD-790A-4E7F-B7BD-CB335085125E}" type="datetimeFigureOut">
              <a:rPr lang="en-US"/>
              <a:pPr>
                <a:defRPr/>
              </a:pPr>
              <a:t>7/3/2024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A198D5-969F-4A92-8F60-83491F800A1E}" type="slidenum">
              <a:rPr lang="en-US"/>
              <a:pPr>
                <a:defRPr/>
              </a:pPr>
              <a:t>‹#›</a:t>
            </a:fld>
            <a:endParaRPr lang="en-US"/>
          </a:p>
        </p:txBody>
      </p:sp>
    </p:spTree>
    <p:extLst>
      <p:ext uri="{BB962C8B-B14F-4D97-AF65-F5344CB8AC3E}">
        <p14:creationId xmlns:p14="http://schemas.microsoft.com/office/powerpoint/2010/main" val="353683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B1E6-CFED-4EB6-ADA3-2CA0FA201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A3CAE1-E99C-4F96-88EF-1B036B3FD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20BB4-B092-4B3E-8684-6D45290A6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1AABD3-91BF-4C97-ADA0-AAC8BFA05E76}"/>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6" name="Footer Placeholder 5">
            <a:extLst>
              <a:ext uri="{FF2B5EF4-FFF2-40B4-BE49-F238E27FC236}">
                <a16:creationId xmlns:a16="http://schemas.microsoft.com/office/drawing/2014/main" id="{0C336F6E-7172-4717-AA92-7FD13C7C1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C6E39-3EB4-4F45-8272-D217E99E1782}"/>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30452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4DD6-BF9A-4699-BB74-94BFAE13D1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83F2C-CB51-4195-AFFC-608984127B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43A13-F06A-410F-BD40-E95CB6C78862}"/>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5" name="Footer Placeholder 4">
            <a:extLst>
              <a:ext uri="{FF2B5EF4-FFF2-40B4-BE49-F238E27FC236}">
                <a16:creationId xmlns:a16="http://schemas.microsoft.com/office/drawing/2014/main" id="{5FDADE28-9C69-42CF-AAD6-ECDC2C1F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CA4DF-6CB0-425D-A3A0-1F2C1B879471}"/>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96679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CC4517-2D2C-4EFB-9DBE-CB3DAD62BF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42173-FE0C-4C2A-83BF-86217D0581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B5D15-0481-4E67-9556-3DE0FC3FDEB5}"/>
              </a:ext>
            </a:extLst>
          </p:cNvPr>
          <p:cNvSpPr>
            <a:spLocks noGrp="1"/>
          </p:cNvSpPr>
          <p:nvPr>
            <p:ph type="dt" sz="half" idx="10"/>
          </p:nvPr>
        </p:nvSpPr>
        <p:spPr/>
        <p:txBody>
          <a:bodyPr/>
          <a:lstStyle/>
          <a:p>
            <a:fld id="{5BCC45DD-FD2C-4752-999B-A56C0233664B}" type="datetimeFigureOut">
              <a:rPr lang="en-US" smtClean="0"/>
              <a:t>7/3/2024</a:t>
            </a:fld>
            <a:endParaRPr lang="en-US"/>
          </a:p>
        </p:txBody>
      </p:sp>
      <p:sp>
        <p:nvSpPr>
          <p:cNvPr id="5" name="Footer Placeholder 4">
            <a:extLst>
              <a:ext uri="{FF2B5EF4-FFF2-40B4-BE49-F238E27FC236}">
                <a16:creationId xmlns:a16="http://schemas.microsoft.com/office/drawing/2014/main" id="{33AB77E4-2742-4C61-8360-4369CF8D0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CE36F-72F0-403F-80A6-7DBEDFF71DBC}"/>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36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F3FC23B-C25F-4DCB-89B2-28FD81A6F088}" type="datetimeFigureOut">
              <a:rPr lang="en-US"/>
              <a:pPr>
                <a:defRPr/>
              </a:pPr>
              <a:t>7/3/2024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1E00E5-604D-4E88-BAD6-0DE7B935A46C}" type="slidenum">
              <a:rPr lang="en-US"/>
              <a:pPr>
                <a:defRPr/>
              </a:pPr>
              <a:t>‹#›</a:t>
            </a:fld>
            <a:endParaRPr lang="en-US"/>
          </a:p>
        </p:txBody>
      </p:sp>
    </p:spTree>
    <p:extLst>
      <p:ext uri="{BB962C8B-B14F-4D97-AF65-F5344CB8AC3E}">
        <p14:creationId xmlns:p14="http://schemas.microsoft.com/office/powerpoint/2010/main" val="55073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D50AFD-691E-46B3-9191-D5EDE2707CA0}" type="datetimeFigureOut">
              <a:rPr lang="en-US"/>
              <a:pPr>
                <a:defRPr/>
              </a:pPr>
              <a:t>7/3/2024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555BC2-5AD4-49F9-9F00-B78E632D8DB2}" type="slidenum">
              <a:rPr lang="en-US"/>
              <a:pPr>
                <a:defRPr/>
              </a:pPr>
              <a:t>‹#›</a:t>
            </a:fld>
            <a:endParaRPr lang="en-US"/>
          </a:p>
        </p:txBody>
      </p:sp>
    </p:spTree>
    <p:extLst>
      <p:ext uri="{BB962C8B-B14F-4D97-AF65-F5344CB8AC3E}">
        <p14:creationId xmlns:p14="http://schemas.microsoft.com/office/powerpoint/2010/main" val="343883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C2D47F1-E23B-43C9-BA4F-DB88C4E236CF}" type="datetimeFigureOut">
              <a:rPr lang="en-US"/>
              <a:pPr>
                <a:defRPr/>
              </a:pPr>
              <a:t>7/3/2024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EE7DCF-BF82-4871-84F5-3A7A33B12525}" type="slidenum">
              <a:rPr lang="en-US"/>
              <a:pPr>
                <a:defRPr/>
              </a:pPr>
              <a:t>‹#›</a:t>
            </a:fld>
            <a:endParaRPr lang="en-US"/>
          </a:p>
        </p:txBody>
      </p:sp>
    </p:spTree>
    <p:extLst>
      <p:ext uri="{BB962C8B-B14F-4D97-AF65-F5344CB8AC3E}">
        <p14:creationId xmlns:p14="http://schemas.microsoft.com/office/powerpoint/2010/main" val="301394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603746B-C74A-4785-9DC2-67D6384F3C54}" type="datetimeFigureOut">
              <a:rPr lang="en-US"/>
              <a:pPr>
                <a:defRPr/>
              </a:pPr>
              <a:t>7/3/2024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AC9379-0E37-49D7-910A-1750FA609B86}" type="slidenum">
              <a:rPr lang="en-US"/>
              <a:pPr>
                <a:defRPr/>
              </a:pPr>
              <a:t>‹#›</a:t>
            </a:fld>
            <a:endParaRPr lang="en-US"/>
          </a:p>
        </p:txBody>
      </p:sp>
    </p:spTree>
    <p:extLst>
      <p:ext uri="{BB962C8B-B14F-4D97-AF65-F5344CB8AC3E}">
        <p14:creationId xmlns:p14="http://schemas.microsoft.com/office/powerpoint/2010/main" val="408736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442F04-AAF8-48C9-A660-12B028C5972C}" type="datetimeFigureOut">
              <a:rPr lang="en-US"/>
              <a:pPr>
                <a:defRPr/>
              </a:pPr>
              <a:t>7/3/2024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E253CF-9F4A-414E-B8B9-3DE562961231}" type="slidenum">
              <a:rPr lang="en-US"/>
              <a:pPr>
                <a:defRPr/>
              </a:pPr>
              <a:t>‹#›</a:t>
            </a:fld>
            <a:endParaRPr lang="en-US"/>
          </a:p>
        </p:txBody>
      </p:sp>
    </p:spTree>
    <p:extLst>
      <p:ext uri="{BB962C8B-B14F-4D97-AF65-F5344CB8AC3E}">
        <p14:creationId xmlns:p14="http://schemas.microsoft.com/office/powerpoint/2010/main" val="2461062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B1546BA-C934-4B41-B53A-EA5C44FBB488}" type="datetimeFigureOut">
              <a:rPr lang="en-US"/>
              <a:pPr>
                <a:defRPr/>
              </a:pPr>
              <a:t>7/3/2024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8AA85D-8E3C-400B-A0B2-1DC75291E425}" type="slidenum">
              <a:rPr lang="en-US"/>
              <a:pPr>
                <a:defRPr/>
              </a:pPr>
              <a:t>‹#›</a:t>
            </a:fld>
            <a:endParaRPr lang="en-US"/>
          </a:p>
        </p:txBody>
      </p:sp>
    </p:spTree>
    <p:extLst>
      <p:ext uri="{BB962C8B-B14F-4D97-AF65-F5344CB8AC3E}">
        <p14:creationId xmlns:p14="http://schemas.microsoft.com/office/powerpoint/2010/main" val="240634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4D57BE3-B4D5-4098-9BFF-A33EA1C0A11F}" type="datetimeFigureOut">
              <a:rPr lang="en-US"/>
              <a:pPr>
                <a:defRPr/>
              </a:pPr>
              <a:t>7/3/2024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06FD40-AFF1-4B03-8BED-8EA753A6818A}" type="slidenum">
              <a:rPr lang="en-US"/>
              <a:pPr>
                <a:defRPr/>
              </a:pPr>
              <a:t>‹#›</a:t>
            </a:fld>
            <a:endParaRPr lang="en-US"/>
          </a:p>
        </p:txBody>
      </p:sp>
    </p:spTree>
    <p:extLst>
      <p:ext uri="{BB962C8B-B14F-4D97-AF65-F5344CB8AC3E}">
        <p14:creationId xmlns:p14="http://schemas.microsoft.com/office/powerpoint/2010/main" val="16430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85FFB4B-D093-40AB-91ED-01C44A76A94B}" type="datetimeFigureOut">
              <a:rPr lang="en-US"/>
              <a:pPr>
                <a:defRPr/>
              </a:pPr>
              <a:t>7/3/2024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61D717A-77D0-4668-A33A-44AFADBF8C6C}" type="slidenum">
              <a:rPr lang="en-US"/>
              <a:pPr>
                <a:defRPr/>
              </a:pPr>
              <a:t>‹#›</a:t>
            </a:fld>
            <a:endParaRPr lang="en-US"/>
          </a:p>
        </p:txBody>
      </p:sp>
      <p:pic>
        <p:nvPicPr>
          <p:cNvPr id="8" name="Picture 7">
            <a:extLst>
              <a:ext uri="{FF2B5EF4-FFF2-40B4-BE49-F238E27FC236}">
                <a16:creationId xmlns:a16="http://schemas.microsoft.com/office/drawing/2014/main" id="{307E2985-ED48-43E6-858F-68A7A18A184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ED560D-04AB-4B14-818D-117624929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C03FE8-ADEE-45EA-AF99-CED2707A3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126D1-F434-46D5-8E76-FF5790CAE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C45DD-FD2C-4752-999B-A56C0233664B}" type="datetimeFigureOut">
              <a:rPr lang="en-US" smtClean="0"/>
              <a:t>7/3/2024</a:t>
            </a:fld>
            <a:endParaRPr lang="en-US"/>
          </a:p>
        </p:txBody>
      </p:sp>
      <p:sp>
        <p:nvSpPr>
          <p:cNvPr id="5" name="Footer Placeholder 4">
            <a:extLst>
              <a:ext uri="{FF2B5EF4-FFF2-40B4-BE49-F238E27FC236}">
                <a16:creationId xmlns:a16="http://schemas.microsoft.com/office/drawing/2014/main" id="{B91F269C-4D52-4BBD-A1AD-6133E797C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223CF6-BD73-47D7-BAFA-8D3DAEADC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13E1B-1DFD-4229-88AD-FFE83F99372D}" type="slidenum">
              <a:rPr lang="en-US" smtClean="0"/>
              <a:t>‹#›</a:t>
            </a:fld>
            <a:endParaRPr lang="en-US"/>
          </a:p>
        </p:txBody>
      </p:sp>
      <p:pic>
        <p:nvPicPr>
          <p:cNvPr id="8" name="Picture 7">
            <a:extLst>
              <a:ext uri="{FF2B5EF4-FFF2-40B4-BE49-F238E27FC236}">
                <a16:creationId xmlns:a16="http://schemas.microsoft.com/office/drawing/2014/main" id="{017D7EB4-9B51-4796-91B1-21453B8C454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2507814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emberservices@nafm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nafme.org/membership/collegiat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collegiate@nafm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nafme.org/wp-content/uploads/2023/07/nafme_organizational_chart_2023.pdf" TargetMode="External"/><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hyperlink" Target="mailto:collegiate@nafm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g"/><Relationship Id="rId3" Type="http://schemas.openxmlformats.org/officeDocument/2006/relationships/image" Target="../media/image8.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g"/><Relationship Id="rId1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nafme-my.sharepoint.com/:v:/g/personal/benr_nafme_org/EUVw5Dwpc5RNhgbAQi0KyxUBP_KAo-9uKnDf6052_H5_QA?nav=eyJyZWZlcnJhbEluZm8iOnsicmVmZXJyYWxBcHAiOiJPbmVEcml2ZUZvckJ1c2luZXNzIiwicmVmZXJyYWxBcHBQbGF0Zm9ybSI6IldlYiIsInJlZmVycmFsTW9kZSI6InZpZXciLCJyZWZlcnJhbFZpZXciOiJNeUZpbGVzTGlua0RpcmVjdCJ9fQ&amp;e=Qu23p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nafme-my.sharepoint.com/:v:/g/personal/benr_nafme_org/EUVw5Dwpc5RNhgbAQi0KyxUBP_KAo-9uKnDf6052_H5_QA?nav=eyJyZWZlcnJhbEluZm8iOnsicmVmZXJyYWxBcHAiOiJPbmVEcml2ZUZvckJ1c2luZXNzIiwicmVmZXJyYWxBcHBQbGF0Zm9ybSI6IldlYiIsInJlZmVycmFsTW9kZSI6InZpZXciLCJyZWZlcnJhbFZpZXciOiJNeUZpbGVzTGlua0RpcmVjdCJ9fQ&amp;e=Qu23p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fme.org/wp-content/uploads/2022/12/NAfME-2022-Strategic-Plan.pd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43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3706177" y="1018052"/>
            <a:ext cx="4779645" cy="707886"/>
          </a:xfrm>
          <a:prstGeom prst="rect">
            <a:avLst/>
          </a:prstGeom>
          <a:noFill/>
        </p:spPr>
        <p:txBody>
          <a:bodyPr wrap="square" rtlCol="0">
            <a:spAutoFit/>
          </a:bodyPr>
          <a:lstStyle/>
          <a:p>
            <a:pPr algn="ctr"/>
            <a:r>
              <a:rPr lang="en-US" sz="4000" b="1" i="0" dirty="0">
                <a:solidFill>
                  <a:srgbClr val="5D498D"/>
                </a:solidFill>
                <a:effectLst/>
                <a:latin typeface="Museo500"/>
              </a:rPr>
              <a:t>How to Join/Renew!</a:t>
            </a:r>
          </a:p>
        </p:txBody>
      </p:sp>
      <p:sp>
        <p:nvSpPr>
          <p:cNvPr id="9" name="TextBox 8">
            <a:extLst>
              <a:ext uri="{FF2B5EF4-FFF2-40B4-BE49-F238E27FC236}">
                <a16:creationId xmlns:a16="http://schemas.microsoft.com/office/drawing/2014/main" id="{4F6C4ADB-08FB-4A44-DF1C-65EDE201D341}"/>
              </a:ext>
            </a:extLst>
          </p:cNvPr>
          <p:cNvSpPr txBox="1"/>
          <p:nvPr/>
        </p:nvSpPr>
        <p:spPr>
          <a:xfrm>
            <a:off x="778719" y="2828833"/>
            <a:ext cx="7345776" cy="1200329"/>
          </a:xfrm>
          <a:prstGeom prst="rect">
            <a:avLst/>
          </a:prstGeom>
          <a:noFill/>
        </p:spPr>
        <p:txBody>
          <a:bodyPr wrap="square" rtlCol="0">
            <a:spAutoFit/>
          </a:bodyPr>
          <a:lstStyle/>
          <a:p>
            <a:pPr algn="ctr"/>
            <a:r>
              <a:rPr lang="en-US" sz="3600" b="1" i="1" dirty="0"/>
              <a:t>Scan the QR Code or visit </a:t>
            </a:r>
          </a:p>
          <a:p>
            <a:pPr algn="ctr"/>
            <a:r>
              <a:rPr lang="en-US" sz="3600" b="1" i="1" dirty="0"/>
              <a:t>https://nafme.org/membership/join/</a:t>
            </a:r>
          </a:p>
        </p:txBody>
      </p:sp>
      <p:sp>
        <p:nvSpPr>
          <p:cNvPr id="10" name="TextBox 9">
            <a:extLst>
              <a:ext uri="{FF2B5EF4-FFF2-40B4-BE49-F238E27FC236}">
                <a16:creationId xmlns:a16="http://schemas.microsoft.com/office/drawing/2014/main" id="{FD19EB42-369C-F182-20E7-0039D68903F7}"/>
              </a:ext>
            </a:extLst>
          </p:cNvPr>
          <p:cNvSpPr txBox="1"/>
          <p:nvPr/>
        </p:nvSpPr>
        <p:spPr>
          <a:xfrm>
            <a:off x="3290940" y="4400550"/>
            <a:ext cx="5610118" cy="2677656"/>
          </a:xfrm>
          <a:prstGeom prst="rect">
            <a:avLst/>
          </a:prstGeom>
          <a:noFill/>
        </p:spPr>
        <p:txBody>
          <a:bodyPr wrap="square" rtlCol="0">
            <a:spAutoFit/>
          </a:bodyPr>
          <a:lstStyle/>
          <a:p>
            <a:pPr algn="ctr"/>
            <a:r>
              <a:rPr lang="en-US" sz="2400" dirty="0"/>
              <a:t>Chapters in FL, IN, PA, TN and Western/India must Join/Renew via State MEA Website.</a:t>
            </a:r>
          </a:p>
          <a:p>
            <a:pPr algn="ctr"/>
            <a:endParaRPr lang="en-US" sz="2400" dirty="0"/>
          </a:p>
          <a:p>
            <a:pPr algn="ctr"/>
            <a:r>
              <a:rPr lang="en-US" sz="2400" dirty="0"/>
              <a:t>Links to these websites can be found at </a:t>
            </a:r>
          </a:p>
          <a:p>
            <a:pPr algn="ctr"/>
            <a:r>
              <a:rPr lang="en-US" sz="2400" dirty="0"/>
              <a:t>https://nafme.org/membership/join/</a:t>
            </a:r>
          </a:p>
          <a:p>
            <a:pPr algn="ctr"/>
            <a:endParaRPr lang="en-US" sz="2400" b="1" i="1" dirty="0"/>
          </a:p>
        </p:txBody>
      </p:sp>
      <p:pic>
        <p:nvPicPr>
          <p:cNvPr id="14" name="Picture 13">
            <a:extLst>
              <a:ext uri="{FF2B5EF4-FFF2-40B4-BE49-F238E27FC236}">
                <a16:creationId xmlns:a16="http://schemas.microsoft.com/office/drawing/2014/main" id="{739D229C-D2DD-F5B2-B6F0-2FDE96627FDB}"/>
              </a:ext>
            </a:extLst>
          </p:cNvPr>
          <p:cNvPicPr>
            <a:picLocks noChangeAspect="1"/>
          </p:cNvPicPr>
          <p:nvPr/>
        </p:nvPicPr>
        <p:blipFill>
          <a:blip r:embed="rId2"/>
          <a:stretch>
            <a:fillRect/>
          </a:stretch>
        </p:blipFill>
        <p:spPr>
          <a:xfrm>
            <a:off x="8485822" y="2600208"/>
            <a:ext cx="1657581" cy="1657581"/>
          </a:xfrm>
          <a:prstGeom prst="rect">
            <a:avLst/>
          </a:prstGeom>
        </p:spPr>
      </p:pic>
    </p:spTree>
    <p:extLst>
      <p:ext uri="{BB962C8B-B14F-4D97-AF65-F5344CB8AC3E}">
        <p14:creationId xmlns:p14="http://schemas.microsoft.com/office/powerpoint/2010/main" val="56837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3131343" y="720872"/>
            <a:ext cx="5929313" cy="1323439"/>
          </a:xfrm>
          <a:prstGeom prst="rect">
            <a:avLst/>
          </a:prstGeom>
          <a:noFill/>
        </p:spPr>
        <p:txBody>
          <a:bodyPr wrap="square" rtlCol="0">
            <a:spAutoFit/>
          </a:bodyPr>
          <a:lstStyle/>
          <a:p>
            <a:pPr algn="ctr"/>
            <a:r>
              <a:rPr lang="en-US" sz="4000" b="1" i="0" dirty="0">
                <a:solidFill>
                  <a:srgbClr val="5D498D"/>
                </a:solidFill>
                <a:effectLst/>
                <a:latin typeface="Museo500"/>
              </a:rPr>
              <a:t>Collegiate Membership Period</a:t>
            </a:r>
          </a:p>
        </p:txBody>
      </p:sp>
      <p:sp>
        <p:nvSpPr>
          <p:cNvPr id="9" name="TextBox 8">
            <a:extLst>
              <a:ext uri="{FF2B5EF4-FFF2-40B4-BE49-F238E27FC236}">
                <a16:creationId xmlns:a16="http://schemas.microsoft.com/office/drawing/2014/main" id="{4F6C4ADB-08FB-4A44-DF1C-65EDE201D341}"/>
              </a:ext>
            </a:extLst>
          </p:cNvPr>
          <p:cNvSpPr txBox="1"/>
          <p:nvPr/>
        </p:nvSpPr>
        <p:spPr>
          <a:xfrm>
            <a:off x="1226815" y="2078442"/>
            <a:ext cx="9738359" cy="954107"/>
          </a:xfrm>
          <a:prstGeom prst="rect">
            <a:avLst/>
          </a:prstGeom>
          <a:noFill/>
        </p:spPr>
        <p:txBody>
          <a:bodyPr wrap="square" rtlCol="0">
            <a:spAutoFit/>
          </a:bodyPr>
          <a:lstStyle/>
          <a:p>
            <a:pPr algn="ctr"/>
            <a:r>
              <a:rPr lang="en-US" sz="2800" b="1" i="1" dirty="0"/>
              <a:t>Collegiate Membership begins July 1 and ends June 30 of the following year</a:t>
            </a:r>
          </a:p>
        </p:txBody>
      </p:sp>
      <p:sp>
        <p:nvSpPr>
          <p:cNvPr id="10" name="TextBox 9">
            <a:extLst>
              <a:ext uri="{FF2B5EF4-FFF2-40B4-BE49-F238E27FC236}">
                <a16:creationId xmlns:a16="http://schemas.microsoft.com/office/drawing/2014/main" id="{FD19EB42-369C-F182-20E7-0039D68903F7}"/>
              </a:ext>
            </a:extLst>
          </p:cNvPr>
          <p:cNvSpPr txBox="1"/>
          <p:nvPr/>
        </p:nvSpPr>
        <p:spPr>
          <a:xfrm>
            <a:off x="1586638" y="3207182"/>
            <a:ext cx="8943245" cy="1569660"/>
          </a:xfrm>
          <a:prstGeom prst="rect">
            <a:avLst/>
          </a:prstGeom>
          <a:noFill/>
        </p:spPr>
        <p:txBody>
          <a:bodyPr wrap="square" rtlCol="0">
            <a:spAutoFit/>
          </a:bodyPr>
          <a:lstStyle/>
          <a:p>
            <a:pPr algn="ctr"/>
            <a:r>
              <a:rPr lang="en-US" sz="2400" b="1" dirty="0"/>
              <a:t>Joining </a:t>
            </a:r>
            <a:r>
              <a:rPr lang="en-US" sz="2400" b="1" i="1" dirty="0"/>
              <a:t>after</a:t>
            </a:r>
            <a:r>
              <a:rPr lang="en-US" sz="2400" b="1" dirty="0"/>
              <a:t> July 1 will still provide you access to all materials up to your join/renewal date</a:t>
            </a:r>
          </a:p>
          <a:p>
            <a:pPr algn="ctr"/>
            <a:r>
              <a:rPr lang="en-US" sz="2400" b="1" dirty="0"/>
              <a:t>Ex. </a:t>
            </a:r>
            <a:r>
              <a:rPr lang="en-US" sz="2400" dirty="0"/>
              <a:t>If you join/renew in September, you will still have access to July and August issues of </a:t>
            </a:r>
            <a:r>
              <a:rPr lang="en-US" sz="2400" i="1" dirty="0"/>
              <a:t>Teaching Music</a:t>
            </a:r>
            <a:r>
              <a:rPr lang="en-US" sz="2400" dirty="0"/>
              <a:t> magazine, webinars, etc.</a:t>
            </a:r>
          </a:p>
        </p:txBody>
      </p:sp>
      <p:pic>
        <p:nvPicPr>
          <p:cNvPr id="2" name="Picture 1" descr="A blue and yellow logo&#10;&#10;Description automatically generated">
            <a:extLst>
              <a:ext uri="{FF2B5EF4-FFF2-40B4-BE49-F238E27FC236}">
                <a16:creationId xmlns:a16="http://schemas.microsoft.com/office/drawing/2014/main" id="{43DE855F-0C0C-52F8-AC3F-5BF813ACF60F}"/>
              </a:ext>
            </a:extLst>
          </p:cNvPr>
          <p:cNvPicPr/>
          <p:nvPr/>
        </p:nvPicPr>
        <p:blipFill rotWithShape="1">
          <a:blip r:embed="rId2" cstate="print">
            <a:extLst>
              <a:ext uri="{28A0092B-C50C-407E-A947-70E740481C1C}">
                <a14:useLocalDpi xmlns:a14="http://schemas.microsoft.com/office/drawing/2010/main" val="0"/>
              </a:ext>
            </a:extLst>
          </a:blip>
          <a:srcRect t="-1" r="12797" b="2556"/>
          <a:stretch/>
        </p:blipFill>
        <p:spPr>
          <a:xfrm>
            <a:off x="4792975" y="5029200"/>
            <a:ext cx="2606040" cy="1828800"/>
          </a:xfrm>
          <a:prstGeom prst="rect">
            <a:avLst/>
          </a:prstGeom>
        </p:spPr>
      </p:pic>
    </p:spTree>
    <p:extLst>
      <p:ext uri="{BB962C8B-B14F-4D97-AF65-F5344CB8AC3E}">
        <p14:creationId xmlns:p14="http://schemas.microsoft.com/office/powerpoint/2010/main" val="231285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i="0" dirty="0">
                <a:solidFill>
                  <a:srgbClr val="5D498D"/>
                </a:solidFill>
                <a:effectLst/>
                <a:latin typeface="Museo500"/>
              </a:rPr>
              <a:t>Collegiate Membership Benefits</a:t>
            </a:r>
          </a:p>
        </p:txBody>
      </p:sp>
      <p:sp>
        <p:nvSpPr>
          <p:cNvPr id="4" name="TextBox 3">
            <a:extLst>
              <a:ext uri="{FF2B5EF4-FFF2-40B4-BE49-F238E27FC236}">
                <a16:creationId xmlns:a16="http://schemas.microsoft.com/office/drawing/2014/main" id="{3C48C9F1-D9D5-22A4-43E2-C876495A1E3C}"/>
              </a:ext>
            </a:extLst>
          </p:cNvPr>
          <p:cNvSpPr txBox="1"/>
          <p:nvPr/>
        </p:nvSpPr>
        <p:spPr>
          <a:xfrm>
            <a:off x="300698" y="1619558"/>
            <a:ext cx="5795302" cy="5139869"/>
          </a:xfrm>
          <a:prstGeom prst="rect">
            <a:avLst/>
          </a:prstGeom>
          <a:noFill/>
        </p:spPr>
        <p:txBody>
          <a:bodyPr wrap="square" rtlCol="0">
            <a:spAutoFit/>
          </a:bodyPr>
          <a:lstStyle/>
          <a:p>
            <a:pPr algn="l"/>
            <a:r>
              <a:rPr lang="en-US" b="1" i="0" dirty="0">
                <a:effectLst/>
                <a:latin typeface="+mn-lt"/>
              </a:rPr>
              <a:t>FREE PROFESSIONAL DEVELOPMENT</a:t>
            </a:r>
            <a:br>
              <a:rPr lang="en-US" sz="1600" b="1" i="0" dirty="0">
                <a:effectLst/>
                <a:latin typeface="+mn-lt"/>
              </a:rPr>
            </a:br>
            <a:r>
              <a:rPr lang="en-US" sz="1600" b="0" i="0" dirty="0">
                <a:effectLst/>
                <a:latin typeface="+mn-lt"/>
              </a:rPr>
              <a:t>The NAfME Academy and NAfME Learning Centers, available to members only, provide hours of free, high-quality webinars, discussions, and virtual events. </a:t>
            </a:r>
          </a:p>
          <a:p>
            <a:pPr algn="l"/>
            <a:endParaRPr lang="en-US" sz="1600" b="0" i="0" dirty="0">
              <a:effectLst/>
              <a:latin typeface="+mn-lt"/>
            </a:endParaRPr>
          </a:p>
          <a:p>
            <a:pPr algn="l"/>
            <a:r>
              <a:rPr lang="en-US" b="1" i="0" dirty="0">
                <a:effectLst/>
                <a:latin typeface="+mn-lt"/>
              </a:rPr>
              <a:t>FREE ACCESS TO JOURNALS/PUBLICATIONS</a:t>
            </a:r>
            <a:br>
              <a:rPr lang="en-US" sz="1600" b="1" i="0" dirty="0">
                <a:effectLst/>
                <a:latin typeface="+mn-lt"/>
              </a:rPr>
            </a:br>
            <a:r>
              <a:rPr lang="en-US" sz="1600" dirty="0">
                <a:latin typeface="+mn-lt"/>
              </a:rPr>
              <a:t>Membership includes access to published articles and journals including </a:t>
            </a:r>
            <a:r>
              <a:rPr lang="en-US" sz="1600" i="1" dirty="0">
                <a:latin typeface="+mn-lt"/>
              </a:rPr>
              <a:t>Music Educators Journal</a:t>
            </a:r>
            <a:r>
              <a:rPr lang="en-US" sz="1600" dirty="0">
                <a:latin typeface="+mn-lt"/>
              </a:rPr>
              <a:t>, </a:t>
            </a:r>
            <a:r>
              <a:rPr lang="en-US" sz="1600" i="1" dirty="0">
                <a:latin typeface="+mn-lt"/>
              </a:rPr>
              <a:t>Journal of Research in Music Education</a:t>
            </a:r>
            <a:r>
              <a:rPr lang="en-US" sz="1600" dirty="0">
                <a:latin typeface="+mn-lt"/>
              </a:rPr>
              <a:t>, </a:t>
            </a:r>
            <a:r>
              <a:rPr lang="en-US" sz="1600" i="1" dirty="0">
                <a:latin typeface="+mn-lt"/>
              </a:rPr>
              <a:t>Journal of General Music Education</a:t>
            </a:r>
            <a:r>
              <a:rPr lang="en-US" sz="1600" dirty="0">
                <a:latin typeface="+mn-lt"/>
              </a:rPr>
              <a:t>, </a:t>
            </a:r>
            <a:r>
              <a:rPr lang="en-US" sz="1600" i="1" dirty="0">
                <a:latin typeface="+mn-lt"/>
              </a:rPr>
              <a:t>Journal of Music Teacher Education</a:t>
            </a:r>
            <a:r>
              <a:rPr lang="en-US" sz="1600" dirty="0">
                <a:latin typeface="+mn-lt"/>
              </a:rPr>
              <a:t>, and </a:t>
            </a:r>
            <a:r>
              <a:rPr lang="en-US" sz="1600" i="1" dirty="0">
                <a:latin typeface="+mn-lt"/>
              </a:rPr>
              <a:t>UPDATE: Applications of Research in Music Education</a:t>
            </a:r>
            <a:r>
              <a:rPr lang="en-US" sz="1600" dirty="0">
                <a:latin typeface="+mn-lt"/>
              </a:rPr>
              <a:t>. </a:t>
            </a:r>
          </a:p>
          <a:p>
            <a:pPr algn="l"/>
            <a:endParaRPr lang="en-US" sz="1600" b="0" i="0" dirty="0">
              <a:effectLst/>
              <a:latin typeface="+mn-lt"/>
            </a:endParaRPr>
          </a:p>
          <a:p>
            <a:pPr algn="l"/>
            <a:r>
              <a:rPr lang="en-US" b="1" i="0" dirty="0">
                <a:effectLst/>
                <a:latin typeface="+mn-lt"/>
              </a:rPr>
              <a:t>AMPLIFY: FREE ONLINE COMMUNITY FOR NAfME MEMBERS</a:t>
            </a:r>
            <a:br>
              <a:rPr lang="en-US" sz="1600" b="1" i="0" dirty="0">
                <a:effectLst/>
                <a:latin typeface="+mn-lt"/>
              </a:rPr>
            </a:br>
            <a:r>
              <a:rPr lang="en-US" sz="1600" b="0" i="0" dirty="0">
                <a:effectLst/>
                <a:latin typeface="+mn-lt"/>
              </a:rPr>
              <a:t>Amplify serves as a gateway for connecting with music educators across the world. </a:t>
            </a:r>
            <a:r>
              <a:rPr lang="en-US" sz="1600" dirty="0">
                <a:latin typeface="+mn-lt"/>
              </a:rPr>
              <a:t>Have a specific question for other Collegiate members? Post it on Amplify! Want to get a seasoned music educator’s perspective on a topic or resource? Post it on Amplify! This tool is invaluable for networking and growth and is available to all NAfME members.</a:t>
            </a:r>
            <a:endParaRPr lang="en-US" sz="1600" b="0" i="0" dirty="0">
              <a:effectLst/>
              <a:latin typeface="+mn-lt"/>
            </a:endParaRPr>
          </a:p>
        </p:txBody>
      </p:sp>
      <p:sp>
        <p:nvSpPr>
          <p:cNvPr id="5" name="TextBox 4">
            <a:extLst>
              <a:ext uri="{FF2B5EF4-FFF2-40B4-BE49-F238E27FC236}">
                <a16:creationId xmlns:a16="http://schemas.microsoft.com/office/drawing/2014/main" id="{F4DF308F-DAAA-6638-76C3-0DB157AC26CE}"/>
              </a:ext>
            </a:extLst>
          </p:cNvPr>
          <p:cNvSpPr txBox="1"/>
          <p:nvPr/>
        </p:nvSpPr>
        <p:spPr>
          <a:xfrm>
            <a:off x="6096000" y="1597006"/>
            <a:ext cx="5795302" cy="4616648"/>
          </a:xfrm>
          <a:prstGeom prst="rect">
            <a:avLst/>
          </a:prstGeom>
          <a:noFill/>
        </p:spPr>
        <p:txBody>
          <a:bodyPr wrap="square" rtlCol="0">
            <a:spAutoFit/>
          </a:bodyPr>
          <a:lstStyle/>
          <a:p>
            <a:pPr algn="l"/>
            <a:r>
              <a:rPr lang="en-US" b="1" i="0" dirty="0">
                <a:effectLst/>
                <a:latin typeface="+mn-lt"/>
              </a:rPr>
              <a:t>ADVOCACY TOOLS</a:t>
            </a:r>
            <a:br>
              <a:rPr lang="en-US" sz="1600" b="1" i="0" dirty="0">
                <a:effectLst/>
                <a:latin typeface="+mn-lt"/>
              </a:rPr>
            </a:br>
            <a:r>
              <a:rPr lang="en-US" sz="1600" b="0" i="0" dirty="0">
                <a:effectLst/>
                <a:latin typeface="+mn-lt"/>
              </a:rPr>
              <a:t>NAfME provides tools and resources for its members to advocate for the music education profession at the local, state, and national levels. Visit the Advocacy Resource Center via the NAfME Website to begin learning how you can contribute to the future of the profession.</a:t>
            </a:r>
          </a:p>
          <a:p>
            <a:pPr algn="l"/>
            <a:endParaRPr lang="en-US" sz="1600" b="0" i="0" dirty="0">
              <a:effectLst/>
              <a:latin typeface="+mn-lt"/>
            </a:endParaRPr>
          </a:p>
          <a:p>
            <a:pPr algn="l"/>
            <a:r>
              <a:rPr lang="en-US" b="1" i="0" dirty="0">
                <a:effectLst/>
                <a:latin typeface="+mn-lt"/>
              </a:rPr>
              <a:t>COLLEGIATE LEADERSHIP ADVOCACY SUMMIT</a:t>
            </a:r>
            <a:br>
              <a:rPr lang="en-US" sz="1600" b="1" i="0" dirty="0">
                <a:effectLst/>
                <a:latin typeface="+mn-lt"/>
              </a:rPr>
            </a:br>
            <a:r>
              <a:rPr lang="en-US" sz="1600" dirty="0">
                <a:latin typeface="+mn-lt"/>
              </a:rPr>
              <a:t>Join other NAfME Collegiate members on a multi-day event in Washington, D.C. advocating for music education and attending invaluable leadership presentations from leaders across the country.</a:t>
            </a:r>
          </a:p>
          <a:p>
            <a:pPr algn="l"/>
            <a:endParaRPr lang="en-US" sz="1600" b="0" i="0" dirty="0">
              <a:effectLst/>
              <a:latin typeface="+mn-lt"/>
            </a:endParaRPr>
          </a:p>
          <a:p>
            <a:pPr algn="l"/>
            <a:r>
              <a:rPr lang="en-US" b="1" i="0" dirty="0">
                <a:effectLst/>
                <a:latin typeface="+mn-lt"/>
              </a:rPr>
              <a:t>INTRODUCTORY MEMBER PRICING</a:t>
            </a:r>
            <a:br>
              <a:rPr lang="en-US" sz="1600" b="1" i="0" dirty="0">
                <a:effectLst/>
                <a:latin typeface="+mn-lt"/>
              </a:rPr>
            </a:br>
            <a:r>
              <a:rPr lang="en-US" sz="1600" b="0" i="0" dirty="0">
                <a:effectLst/>
                <a:latin typeface="+mn-lt"/>
              </a:rPr>
              <a:t>Collegiate Members active their final year of their studies will receive 50% off full NAfME membership their first year of teaching. Contact </a:t>
            </a:r>
            <a:r>
              <a:rPr lang="en-US" sz="1600" b="0" i="0" dirty="0">
                <a:effectLst/>
                <a:latin typeface="+mn-lt"/>
                <a:hlinkClick r:id="rId2"/>
              </a:rPr>
              <a:t>memberservices@nafme.org</a:t>
            </a:r>
            <a:r>
              <a:rPr lang="en-US" sz="1600" b="0" i="0" dirty="0">
                <a:effectLst/>
                <a:latin typeface="+mn-lt"/>
              </a:rPr>
              <a:t> to receive this special discount! </a:t>
            </a:r>
          </a:p>
        </p:txBody>
      </p:sp>
    </p:spTree>
    <p:extLst>
      <p:ext uri="{BB962C8B-B14F-4D97-AF65-F5344CB8AC3E}">
        <p14:creationId xmlns:p14="http://schemas.microsoft.com/office/powerpoint/2010/main" val="249376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260426" y="644346"/>
            <a:ext cx="7671148" cy="707886"/>
          </a:xfrm>
          <a:prstGeom prst="rect">
            <a:avLst/>
          </a:prstGeom>
          <a:noFill/>
        </p:spPr>
        <p:txBody>
          <a:bodyPr wrap="square" rtlCol="0">
            <a:spAutoFit/>
          </a:bodyPr>
          <a:lstStyle/>
          <a:p>
            <a:pPr algn="ctr"/>
            <a:r>
              <a:rPr lang="en-US" sz="4000" b="1" i="0" dirty="0">
                <a:solidFill>
                  <a:srgbClr val="5D498D"/>
                </a:solidFill>
                <a:effectLst/>
                <a:latin typeface="Museo500"/>
              </a:rPr>
              <a:t>Chapter of Excellence Recognition</a:t>
            </a:r>
          </a:p>
        </p:txBody>
      </p:sp>
      <p:sp>
        <p:nvSpPr>
          <p:cNvPr id="5" name="TextBox 4">
            <a:extLst>
              <a:ext uri="{FF2B5EF4-FFF2-40B4-BE49-F238E27FC236}">
                <a16:creationId xmlns:a16="http://schemas.microsoft.com/office/drawing/2014/main" id="{F4DF308F-DAAA-6638-76C3-0DB157AC26CE}"/>
              </a:ext>
            </a:extLst>
          </p:cNvPr>
          <p:cNvSpPr txBox="1"/>
          <p:nvPr/>
        </p:nvSpPr>
        <p:spPr>
          <a:xfrm>
            <a:off x="116889" y="1319547"/>
            <a:ext cx="11958221" cy="1200329"/>
          </a:xfrm>
          <a:prstGeom prst="rect">
            <a:avLst/>
          </a:prstGeom>
          <a:noFill/>
        </p:spPr>
        <p:txBody>
          <a:bodyPr wrap="square" rtlCol="0">
            <a:spAutoFit/>
          </a:bodyPr>
          <a:lstStyle/>
          <a:p>
            <a:pPr algn="ctr"/>
            <a:r>
              <a:rPr lang="en-US" dirty="0">
                <a:solidFill>
                  <a:srgbClr val="000000"/>
                </a:solidFill>
                <a:effectLst/>
              </a:rPr>
              <a:t>The Chapter of Excellence Recognition was developed to encourage chapters to plan and execute successful </a:t>
            </a:r>
            <a:r>
              <a:rPr lang="en-US" b="1" dirty="0">
                <a:solidFill>
                  <a:srgbClr val="000000"/>
                </a:solidFill>
                <a:effectLst/>
              </a:rPr>
              <a:t>Advocacy Projects</a:t>
            </a:r>
            <a:r>
              <a:rPr lang="en-US" dirty="0">
                <a:solidFill>
                  <a:srgbClr val="000000"/>
                </a:solidFill>
                <a:effectLst/>
              </a:rPr>
              <a:t>, </a:t>
            </a:r>
            <a:r>
              <a:rPr lang="en-US" b="1" dirty="0">
                <a:solidFill>
                  <a:srgbClr val="000000"/>
                </a:solidFill>
                <a:effectLst/>
              </a:rPr>
              <a:t>Music Programs, Professional Development Projects</a:t>
            </a:r>
            <a:r>
              <a:rPr lang="en-US" dirty="0">
                <a:solidFill>
                  <a:srgbClr val="000000"/>
                </a:solidFill>
                <a:effectLst/>
              </a:rPr>
              <a:t>, </a:t>
            </a:r>
            <a:r>
              <a:rPr lang="en-US" b="1" dirty="0">
                <a:solidFill>
                  <a:srgbClr val="000000"/>
                </a:solidFill>
                <a:effectLst/>
              </a:rPr>
              <a:t>Recruitment Strategies</a:t>
            </a:r>
            <a:r>
              <a:rPr lang="en-US" dirty="0">
                <a:solidFill>
                  <a:srgbClr val="000000"/>
                </a:solidFill>
                <a:effectLst/>
              </a:rPr>
              <a:t>, and </a:t>
            </a:r>
            <a:r>
              <a:rPr lang="en-US" b="1" dirty="0">
                <a:solidFill>
                  <a:srgbClr val="000000"/>
                </a:solidFill>
                <a:effectLst/>
              </a:rPr>
              <a:t>Service Projects</a:t>
            </a:r>
            <a:r>
              <a:rPr lang="en-US" dirty="0">
                <a:solidFill>
                  <a:srgbClr val="000000"/>
                </a:solidFill>
                <a:effectLst/>
              </a:rPr>
              <a:t>. Recognition of excellent projects is conferred annually and is based on activities completed by the chapter during the Spring, Summer, or Fall 2024 semesters, or the Spring 2025 semester. </a:t>
            </a:r>
            <a:endParaRPr lang="en-US" sz="1600" b="0" i="0" dirty="0">
              <a:effectLst/>
              <a:latin typeface="+mn-lt"/>
            </a:endParaRPr>
          </a:p>
        </p:txBody>
      </p:sp>
      <p:sp>
        <p:nvSpPr>
          <p:cNvPr id="6" name="TextBox 5">
            <a:extLst>
              <a:ext uri="{FF2B5EF4-FFF2-40B4-BE49-F238E27FC236}">
                <a16:creationId xmlns:a16="http://schemas.microsoft.com/office/drawing/2014/main" id="{02CF3149-F009-1B0C-3503-D1DF4D196A1C}"/>
              </a:ext>
            </a:extLst>
          </p:cNvPr>
          <p:cNvSpPr txBox="1"/>
          <p:nvPr/>
        </p:nvSpPr>
        <p:spPr>
          <a:xfrm>
            <a:off x="2632759" y="2627791"/>
            <a:ext cx="6926482" cy="461665"/>
          </a:xfrm>
          <a:prstGeom prst="rect">
            <a:avLst/>
          </a:prstGeom>
          <a:noFill/>
        </p:spPr>
        <p:txBody>
          <a:bodyPr wrap="square" rtlCol="0">
            <a:spAutoFit/>
          </a:bodyPr>
          <a:lstStyle/>
          <a:p>
            <a:pPr algn="ctr"/>
            <a:r>
              <a:rPr lang="en-US" sz="2400" b="1" i="0" dirty="0">
                <a:solidFill>
                  <a:srgbClr val="5D498D"/>
                </a:solidFill>
                <a:effectLst/>
                <a:latin typeface="Museo500"/>
              </a:rPr>
              <a:t>Chapter of Excellence Categories</a:t>
            </a:r>
          </a:p>
        </p:txBody>
      </p:sp>
      <p:sp>
        <p:nvSpPr>
          <p:cNvPr id="9" name="TextBox 8">
            <a:extLst>
              <a:ext uri="{FF2B5EF4-FFF2-40B4-BE49-F238E27FC236}">
                <a16:creationId xmlns:a16="http://schemas.microsoft.com/office/drawing/2014/main" id="{35BDCE6D-CCC0-71A7-E08E-CF1181F52FE3}"/>
              </a:ext>
            </a:extLst>
          </p:cNvPr>
          <p:cNvSpPr txBox="1"/>
          <p:nvPr/>
        </p:nvSpPr>
        <p:spPr>
          <a:xfrm>
            <a:off x="1478" y="3089456"/>
            <a:ext cx="6094521" cy="1323439"/>
          </a:xfrm>
          <a:prstGeom prst="rect">
            <a:avLst/>
          </a:prstGeom>
          <a:noFill/>
        </p:spPr>
        <p:txBody>
          <a:bodyPr wrap="square">
            <a:spAutoFit/>
          </a:bodyPr>
          <a:lstStyle/>
          <a:p>
            <a:pPr algn="ctr"/>
            <a:r>
              <a:rPr lang="en-US" sz="1600" b="1" dirty="0">
                <a:solidFill>
                  <a:srgbClr val="000000"/>
                </a:solidFill>
                <a:effectLst/>
              </a:rPr>
              <a:t>Advocacy</a:t>
            </a:r>
            <a:r>
              <a:rPr lang="en-US" sz="1600" dirty="0">
                <a:solidFill>
                  <a:srgbClr val="000000"/>
                </a:solidFill>
                <a:effectLst/>
              </a:rPr>
              <a:t> </a:t>
            </a:r>
          </a:p>
          <a:p>
            <a:pPr algn="ctr"/>
            <a:r>
              <a:rPr lang="en-US" sz="1600" dirty="0">
                <a:solidFill>
                  <a:srgbClr val="000000"/>
                </a:solidFill>
                <a:effectLst/>
              </a:rPr>
              <a:t>A project promoting the importance of music education for all, or to assist in an advocacy effort taking place in their community. Examples of projects can include social media campaigns and student-led advocacy training sessions</a:t>
            </a:r>
            <a:endParaRPr lang="en-US" sz="1600" dirty="0"/>
          </a:p>
        </p:txBody>
      </p:sp>
      <p:sp>
        <p:nvSpPr>
          <p:cNvPr id="10" name="TextBox 9">
            <a:extLst>
              <a:ext uri="{FF2B5EF4-FFF2-40B4-BE49-F238E27FC236}">
                <a16:creationId xmlns:a16="http://schemas.microsoft.com/office/drawing/2014/main" id="{739A1301-C907-C6C6-1DC8-B9C8A92016CA}"/>
              </a:ext>
            </a:extLst>
          </p:cNvPr>
          <p:cNvSpPr txBox="1"/>
          <p:nvPr/>
        </p:nvSpPr>
        <p:spPr>
          <a:xfrm>
            <a:off x="5980589" y="3106825"/>
            <a:ext cx="6094521" cy="584775"/>
          </a:xfrm>
          <a:prstGeom prst="rect">
            <a:avLst/>
          </a:prstGeom>
          <a:noFill/>
        </p:spPr>
        <p:txBody>
          <a:bodyPr wrap="square">
            <a:spAutoFit/>
          </a:bodyPr>
          <a:lstStyle/>
          <a:p>
            <a:pPr algn="ctr"/>
            <a:r>
              <a:rPr lang="en-US" sz="1600" b="1" dirty="0">
                <a:solidFill>
                  <a:srgbClr val="000000"/>
                </a:solidFill>
                <a:effectLst/>
              </a:rPr>
              <a:t>Music Program</a:t>
            </a:r>
            <a:r>
              <a:rPr lang="en-US" sz="1600" dirty="0">
                <a:solidFill>
                  <a:srgbClr val="000000"/>
                </a:solidFill>
                <a:effectLst/>
              </a:rPr>
              <a:t> </a:t>
            </a:r>
          </a:p>
          <a:p>
            <a:pPr algn="ctr"/>
            <a:r>
              <a:rPr lang="en-US" sz="1600" dirty="0">
                <a:solidFill>
                  <a:srgbClr val="000000"/>
                </a:solidFill>
                <a:effectLst/>
              </a:rPr>
              <a:t>A music performance organized and/or presented by the chapter</a:t>
            </a:r>
            <a:endParaRPr lang="en-US" sz="1600" dirty="0"/>
          </a:p>
        </p:txBody>
      </p:sp>
      <p:sp>
        <p:nvSpPr>
          <p:cNvPr id="11" name="TextBox 10">
            <a:extLst>
              <a:ext uri="{FF2B5EF4-FFF2-40B4-BE49-F238E27FC236}">
                <a16:creationId xmlns:a16="http://schemas.microsoft.com/office/drawing/2014/main" id="{95F60EA8-D4AC-EBF6-1390-4F5EAF162F78}"/>
              </a:ext>
            </a:extLst>
          </p:cNvPr>
          <p:cNvSpPr txBox="1"/>
          <p:nvPr/>
        </p:nvSpPr>
        <p:spPr>
          <a:xfrm>
            <a:off x="5980588" y="3828120"/>
            <a:ext cx="6094521" cy="830997"/>
          </a:xfrm>
          <a:prstGeom prst="rect">
            <a:avLst/>
          </a:prstGeom>
          <a:noFill/>
        </p:spPr>
        <p:txBody>
          <a:bodyPr wrap="square">
            <a:spAutoFit/>
          </a:bodyPr>
          <a:lstStyle/>
          <a:p>
            <a:pPr algn="ctr"/>
            <a:r>
              <a:rPr lang="en-US" sz="1600" b="1" dirty="0">
                <a:solidFill>
                  <a:srgbClr val="000000"/>
                </a:solidFill>
                <a:effectLst/>
              </a:rPr>
              <a:t>Professional Development</a:t>
            </a:r>
            <a:endParaRPr lang="en-US" sz="1600" dirty="0">
              <a:solidFill>
                <a:srgbClr val="000000"/>
              </a:solidFill>
              <a:effectLst/>
            </a:endParaRPr>
          </a:p>
          <a:p>
            <a:pPr algn="ctr"/>
            <a:r>
              <a:rPr lang="en-US" sz="1600" dirty="0">
                <a:solidFill>
                  <a:srgbClr val="000000"/>
                </a:solidFill>
                <a:effectLst/>
              </a:rPr>
              <a:t>A project organized and/or presented by the chapter to further the professional development of its members</a:t>
            </a:r>
            <a:endParaRPr lang="en-US" sz="1600" dirty="0"/>
          </a:p>
        </p:txBody>
      </p:sp>
      <p:sp>
        <p:nvSpPr>
          <p:cNvPr id="12" name="TextBox 11">
            <a:extLst>
              <a:ext uri="{FF2B5EF4-FFF2-40B4-BE49-F238E27FC236}">
                <a16:creationId xmlns:a16="http://schemas.microsoft.com/office/drawing/2014/main" id="{4C5184FF-BD52-187E-CF7F-EBDCF9196EEA}"/>
              </a:ext>
            </a:extLst>
          </p:cNvPr>
          <p:cNvSpPr txBox="1"/>
          <p:nvPr/>
        </p:nvSpPr>
        <p:spPr>
          <a:xfrm>
            <a:off x="5980588" y="4659117"/>
            <a:ext cx="6094521" cy="584775"/>
          </a:xfrm>
          <a:prstGeom prst="rect">
            <a:avLst/>
          </a:prstGeom>
          <a:noFill/>
        </p:spPr>
        <p:txBody>
          <a:bodyPr wrap="square">
            <a:spAutoFit/>
          </a:bodyPr>
          <a:lstStyle/>
          <a:p>
            <a:pPr algn="ctr"/>
            <a:r>
              <a:rPr lang="en-US" sz="1600" b="1" dirty="0">
                <a:solidFill>
                  <a:srgbClr val="000000"/>
                </a:solidFill>
                <a:effectLst/>
              </a:rPr>
              <a:t>Recruitment Strategy</a:t>
            </a:r>
            <a:endParaRPr lang="en-US" sz="1600" dirty="0">
              <a:solidFill>
                <a:srgbClr val="000000"/>
              </a:solidFill>
              <a:effectLst/>
            </a:endParaRPr>
          </a:p>
          <a:p>
            <a:pPr algn="ctr"/>
            <a:r>
              <a:rPr lang="en-US" sz="1600" dirty="0">
                <a:solidFill>
                  <a:srgbClr val="000000"/>
                </a:solidFill>
                <a:effectLst/>
              </a:rPr>
              <a:t>A successful strategy to recruit students to join the chapter</a:t>
            </a:r>
            <a:endParaRPr lang="en-US" sz="1600" dirty="0"/>
          </a:p>
        </p:txBody>
      </p:sp>
      <p:sp>
        <p:nvSpPr>
          <p:cNvPr id="13" name="TextBox 12">
            <a:extLst>
              <a:ext uri="{FF2B5EF4-FFF2-40B4-BE49-F238E27FC236}">
                <a16:creationId xmlns:a16="http://schemas.microsoft.com/office/drawing/2014/main" id="{4A047F7C-22AF-2C2E-EF2C-26CB75052F92}"/>
              </a:ext>
            </a:extLst>
          </p:cNvPr>
          <p:cNvSpPr txBox="1"/>
          <p:nvPr/>
        </p:nvSpPr>
        <p:spPr>
          <a:xfrm>
            <a:off x="-113933" y="4412895"/>
            <a:ext cx="6094521" cy="1077218"/>
          </a:xfrm>
          <a:prstGeom prst="rect">
            <a:avLst/>
          </a:prstGeom>
          <a:noFill/>
        </p:spPr>
        <p:txBody>
          <a:bodyPr wrap="square">
            <a:spAutoFit/>
          </a:bodyPr>
          <a:lstStyle/>
          <a:p>
            <a:pPr algn="ctr"/>
            <a:r>
              <a:rPr lang="en-US" sz="1600" b="1" dirty="0">
                <a:solidFill>
                  <a:srgbClr val="000000"/>
                </a:solidFill>
                <a:effectLst/>
              </a:rPr>
              <a:t>Service</a:t>
            </a:r>
            <a:endParaRPr lang="en-US" sz="1600" dirty="0">
              <a:solidFill>
                <a:srgbClr val="000000"/>
              </a:solidFill>
              <a:effectLst/>
            </a:endParaRPr>
          </a:p>
          <a:p>
            <a:pPr algn="ctr"/>
            <a:r>
              <a:rPr lang="en-US" sz="1600" dirty="0">
                <a:solidFill>
                  <a:srgbClr val="000000"/>
                </a:solidFill>
                <a:effectLst/>
              </a:rPr>
              <a:t>A project organized and carried out by the chapter to benefit music education at large or music or music education programs in the community</a:t>
            </a:r>
            <a:endParaRPr lang="en-US" sz="1600" dirty="0"/>
          </a:p>
        </p:txBody>
      </p:sp>
      <p:sp>
        <p:nvSpPr>
          <p:cNvPr id="15" name="TextBox 14">
            <a:extLst>
              <a:ext uri="{FF2B5EF4-FFF2-40B4-BE49-F238E27FC236}">
                <a16:creationId xmlns:a16="http://schemas.microsoft.com/office/drawing/2014/main" id="{A7430024-DF65-D667-471B-FFFB257161FB}"/>
              </a:ext>
            </a:extLst>
          </p:cNvPr>
          <p:cNvSpPr txBox="1"/>
          <p:nvPr/>
        </p:nvSpPr>
        <p:spPr>
          <a:xfrm>
            <a:off x="3019887" y="5737693"/>
            <a:ext cx="6152224" cy="923330"/>
          </a:xfrm>
          <a:prstGeom prst="rect">
            <a:avLst/>
          </a:prstGeom>
          <a:noFill/>
        </p:spPr>
        <p:txBody>
          <a:bodyPr wrap="square">
            <a:spAutoFit/>
          </a:bodyPr>
          <a:lstStyle/>
          <a:p>
            <a:pPr algn="ctr"/>
            <a:r>
              <a:rPr lang="en-US" b="1" dirty="0">
                <a:solidFill>
                  <a:srgbClr val="000000"/>
                </a:solidFill>
                <a:effectLst/>
              </a:rPr>
              <a:t>Criteria for Chapter of Excellence Selection</a:t>
            </a:r>
            <a:endParaRPr lang="en-US" dirty="0"/>
          </a:p>
          <a:p>
            <a:pPr algn="ctr"/>
            <a:r>
              <a:rPr lang="en-US" dirty="0">
                <a:solidFill>
                  <a:srgbClr val="000000"/>
                </a:solidFill>
                <a:effectLst/>
              </a:rPr>
              <a:t>Chapter Participation, Commitment, Creativity, Impact, Organization, Uniqueness, and Visibility.</a:t>
            </a:r>
            <a:endParaRPr lang="en-US" dirty="0"/>
          </a:p>
        </p:txBody>
      </p:sp>
    </p:spTree>
    <p:extLst>
      <p:ext uri="{BB962C8B-B14F-4D97-AF65-F5344CB8AC3E}">
        <p14:creationId xmlns:p14="http://schemas.microsoft.com/office/powerpoint/2010/main" val="337748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260425" y="611661"/>
            <a:ext cx="7671148" cy="707886"/>
          </a:xfrm>
          <a:prstGeom prst="rect">
            <a:avLst/>
          </a:prstGeom>
          <a:noFill/>
        </p:spPr>
        <p:txBody>
          <a:bodyPr wrap="square" rtlCol="0">
            <a:spAutoFit/>
          </a:bodyPr>
          <a:lstStyle/>
          <a:p>
            <a:pPr algn="ctr"/>
            <a:r>
              <a:rPr lang="en-US" sz="4000" b="1" i="0" dirty="0">
                <a:solidFill>
                  <a:srgbClr val="5D498D"/>
                </a:solidFill>
                <a:effectLst/>
                <a:latin typeface="Museo500"/>
              </a:rPr>
              <a:t>Professional Achievement Award</a:t>
            </a:r>
          </a:p>
        </p:txBody>
      </p:sp>
      <p:sp>
        <p:nvSpPr>
          <p:cNvPr id="5" name="TextBox 4">
            <a:extLst>
              <a:ext uri="{FF2B5EF4-FFF2-40B4-BE49-F238E27FC236}">
                <a16:creationId xmlns:a16="http://schemas.microsoft.com/office/drawing/2014/main" id="{F4DF308F-DAAA-6638-76C3-0DB157AC26CE}"/>
              </a:ext>
            </a:extLst>
          </p:cNvPr>
          <p:cNvSpPr txBox="1"/>
          <p:nvPr/>
        </p:nvSpPr>
        <p:spPr>
          <a:xfrm>
            <a:off x="116889" y="1319547"/>
            <a:ext cx="11958221" cy="923330"/>
          </a:xfrm>
          <a:prstGeom prst="rect">
            <a:avLst/>
          </a:prstGeom>
          <a:noFill/>
        </p:spPr>
        <p:txBody>
          <a:bodyPr wrap="square" rtlCol="0">
            <a:spAutoFit/>
          </a:bodyPr>
          <a:lstStyle/>
          <a:p>
            <a:pPr algn="ctr"/>
            <a:r>
              <a:rPr lang="en-US" dirty="0">
                <a:solidFill>
                  <a:srgbClr val="000000"/>
                </a:solidFill>
                <a:effectLst/>
              </a:rPr>
              <a:t>The purpose of the Professional Achievement Award is to recognize individual Collegiate members for their commitment and dedication to NAfME and music education. This recognition is given to Collegiate members who have served their chapters in an exemplary manner. All Collegiate members who meet the following criteria are eligible to receive this distinction.</a:t>
            </a:r>
            <a:endParaRPr lang="en-US" sz="1600" b="0" i="0" dirty="0">
              <a:effectLst/>
              <a:latin typeface="+mn-lt"/>
            </a:endParaRPr>
          </a:p>
        </p:txBody>
      </p:sp>
      <p:sp>
        <p:nvSpPr>
          <p:cNvPr id="6" name="TextBox 5">
            <a:extLst>
              <a:ext uri="{FF2B5EF4-FFF2-40B4-BE49-F238E27FC236}">
                <a16:creationId xmlns:a16="http://schemas.microsoft.com/office/drawing/2014/main" id="{02CF3149-F009-1B0C-3503-D1DF4D196A1C}"/>
              </a:ext>
            </a:extLst>
          </p:cNvPr>
          <p:cNvSpPr txBox="1"/>
          <p:nvPr/>
        </p:nvSpPr>
        <p:spPr>
          <a:xfrm>
            <a:off x="439007" y="2214703"/>
            <a:ext cx="5379902" cy="677108"/>
          </a:xfrm>
          <a:prstGeom prst="rect">
            <a:avLst/>
          </a:prstGeom>
          <a:noFill/>
        </p:spPr>
        <p:txBody>
          <a:bodyPr wrap="square" rtlCol="0">
            <a:spAutoFit/>
          </a:bodyPr>
          <a:lstStyle/>
          <a:p>
            <a:r>
              <a:rPr lang="en-US" sz="2400" b="1" i="0" dirty="0">
                <a:solidFill>
                  <a:srgbClr val="5D498D"/>
                </a:solidFill>
                <a:effectLst/>
                <a:latin typeface="Museo500"/>
              </a:rPr>
              <a:t>Criteria (all requirements apply)</a:t>
            </a:r>
          </a:p>
          <a:p>
            <a:r>
              <a:rPr lang="en-US" sz="1400" b="1" i="1" dirty="0">
                <a:latin typeface="Museo500"/>
              </a:rPr>
              <a:t>Subject to change; check nafme.org/collegiate for latest information</a:t>
            </a:r>
            <a:endParaRPr lang="en-US" sz="2400" b="1" i="0" dirty="0">
              <a:solidFill>
                <a:srgbClr val="5D498D"/>
              </a:solidFill>
              <a:effectLst/>
              <a:latin typeface="Museo500"/>
            </a:endParaRPr>
          </a:p>
        </p:txBody>
      </p:sp>
      <p:sp>
        <p:nvSpPr>
          <p:cNvPr id="13" name="TextBox 12">
            <a:extLst>
              <a:ext uri="{FF2B5EF4-FFF2-40B4-BE49-F238E27FC236}">
                <a16:creationId xmlns:a16="http://schemas.microsoft.com/office/drawing/2014/main" id="{4A047F7C-22AF-2C2E-EF2C-26CB75052F92}"/>
              </a:ext>
            </a:extLst>
          </p:cNvPr>
          <p:cNvSpPr txBox="1"/>
          <p:nvPr/>
        </p:nvSpPr>
        <p:spPr>
          <a:xfrm>
            <a:off x="951387" y="2891811"/>
            <a:ext cx="6094521" cy="3785652"/>
          </a:xfrm>
          <a:prstGeom prst="rect">
            <a:avLst/>
          </a:prstGeom>
          <a:noFill/>
        </p:spPr>
        <p:txBody>
          <a:bodyPr wrap="square">
            <a:spAutoFit/>
          </a:bodyPr>
          <a:lstStyle/>
          <a:p>
            <a:pPr>
              <a:buFont typeface="+mj-lt"/>
              <a:buAutoNum type="arabicPeriod"/>
            </a:pPr>
            <a:r>
              <a:rPr lang="en-US" sz="2000" dirty="0">
                <a:solidFill>
                  <a:srgbClr val="000000"/>
                </a:solidFill>
                <a:effectLst/>
              </a:rPr>
              <a:t> Student must be currently enrolled in an active NAfME Collegiate chapter.</a:t>
            </a:r>
          </a:p>
          <a:p>
            <a:endParaRPr lang="en-US" sz="2000" dirty="0"/>
          </a:p>
          <a:p>
            <a:r>
              <a:rPr lang="en-US" sz="2000" dirty="0">
                <a:solidFill>
                  <a:srgbClr val="000000"/>
                </a:solidFill>
                <a:effectLst/>
              </a:rPr>
              <a:t>2. Student must also have been a Collegiate member of NAfME in the school year prior to the current one.</a:t>
            </a:r>
          </a:p>
          <a:p>
            <a:endParaRPr lang="en-US" sz="2000" dirty="0"/>
          </a:p>
          <a:p>
            <a:r>
              <a:rPr lang="en-US" sz="2000" dirty="0">
                <a:solidFill>
                  <a:srgbClr val="000000"/>
                </a:solidFill>
                <a:effectLst/>
              </a:rPr>
              <a:t>3. Student must possess an overall minimum grade point average of 3.0 (on a 4.0 scale) or equivalent in their content area during the year of the application.</a:t>
            </a:r>
          </a:p>
          <a:p>
            <a:endParaRPr lang="en-US" sz="2000" dirty="0"/>
          </a:p>
          <a:p>
            <a:r>
              <a:rPr lang="en-US" sz="2000" dirty="0">
                <a:solidFill>
                  <a:srgbClr val="000000"/>
                </a:solidFill>
                <a:effectLst/>
              </a:rPr>
              <a:t>4. Student must verify participation and involvement in chapter activities.</a:t>
            </a:r>
            <a:endParaRPr lang="en-US" sz="2000" dirty="0"/>
          </a:p>
        </p:txBody>
      </p:sp>
      <p:pic>
        <p:nvPicPr>
          <p:cNvPr id="2" name="Picture 1" descr="A blue and yellow logo&#10;&#10;Description automatically generated">
            <a:extLst>
              <a:ext uri="{FF2B5EF4-FFF2-40B4-BE49-F238E27FC236}">
                <a16:creationId xmlns:a16="http://schemas.microsoft.com/office/drawing/2014/main" id="{190EE6A2-4B2E-3261-B4B2-29F32B779415}"/>
              </a:ext>
            </a:extLst>
          </p:cNvPr>
          <p:cNvPicPr/>
          <p:nvPr/>
        </p:nvPicPr>
        <p:blipFill rotWithShape="1">
          <a:blip r:embed="rId2" cstate="print">
            <a:extLst>
              <a:ext uri="{28A0092B-C50C-407E-A947-70E740481C1C}">
                <a14:useLocalDpi xmlns:a14="http://schemas.microsoft.com/office/drawing/2010/main" val="0"/>
              </a:ext>
            </a:extLst>
          </a:blip>
          <a:srcRect t="-1" r="12797" b="2556"/>
          <a:stretch/>
        </p:blipFill>
        <p:spPr>
          <a:xfrm>
            <a:off x="8531440" y="4399442"/>
            <a:ext cx="3235388" cy="2278021"/>
          </a:xfrm>
          <a:prstGeom prst="rect">
            <a:avLst/>
          </a:prstGeom>
        </p:spPr>
      </p:pic>
    </p:spTree>
    <p:extLst>
      <p:ext uri="{BB962C8B-B14F-4D97-AF65-F5344CB8AC3E}">
        <p14:creationId xmlns:p14="http://schemas.microsoft.com/office/powerpoint/2010/main" val="348397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E1730A-37C7-5639-2B80-70612BD4E73F}"/>
              </a:ext>
            </a:extLst>
          </p:cNvPr>
          <p:cNvSpPr txBox="1">
            <a:spLocks/>
          </p:cNvSpPr>
          <p:nvPr/>
        </p:nvSpPr>
        <p:spPr>
          <a:xfrm>
            <a:off x="838200" y="795135"/>
            <a:ext cx="10515600" cy="646257"/>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600" b="1" dirty="0">
                <a:solidFill>
                  <a:srgbClr val="5D498D"/>
                </a:solidFill>
                <a:latin typeface="Museo500"/>
              </a:rPr>
              <a:t>Collegiate Leadership Advocacy Summit</a:t>
            </a:r>
            <a:endParaRPr lang="en-US" sz="3600" dirty="0"/>
          </a:p>
        </p:txBody>
      </p:sp>
      <p:sp>
        <p:nvSpPr>
          <p:cNvPr id="4" name="TextBox 3">
            <a:extLst>
              <a:ext uri="{FF2B5EF4-FFF2-40B4-BE49-F238E27FC236}">
                <a16:creationId xmlns:a16="http://schemas.microsoft.com/office/drawing/2014/main" id="{B04E1854-8559-7116-6956-1CAB96BE8FED}"/>
              </a:ext>
            </a:extLst>
          </p:cNvPr>
          <p:cNvSpPr txBox="1"/>
          <p:nvPr/>
        </p:nvSpPr>
        <p:spPr>
          <a:xfrm>
            <a:off x="838200" y="2000214"/>
            <a:ext cx="4433455" cy="3139321"/>
          </a:xfrm>
          <a:prstGeom prst="rect">
            <a:avLst/>
          </a:prstGeom>
          <a:noFill/>
        </p:spPr>
        <p:txBody>
          <a:bodyPr wrap="square" lIns="91440" tIns="45720" rIns="91440" bIns="45720" rtlCol="0" anchor="t">
            <a:spAutoFit/>
          </a:bodyPr>
          <a:lstStyle/>
          <a:p>
            <a:r>
              <a:rPr lang="en-US" sz="2000" dirty="0">
                <a:latin typeface="+mn-lt"/>
                <a:hlinkClick r:id="rId2"/>
              </a:rPr>
              <a:t>NAfME Collegiate</a:t>
            </a:r>
            <a:r>
              <a:rPr lang="en-US" sz="2000" dirty="0">
                <a:latin typeface="+mn-lt"/>
              </a:rPr>
              <a:t> members and advisors come together annually during the summer for the College Leadership Summit. This summit is an opportunity to network and collaborate with fellow music education majors from around the United States. We hope all chapters are represented among the attendees at the summit.</a:t>
            </a:r>
            <a:endParaRPr lang="en-US" sz="2000" dirty="0">
              <a:latin typeface="+mn-lt"/>
              <a:cs typeface="Calibri"/>
            </a:endParaRPr>
          </a:p>
          <a:p>
            <a:endParaRPr lang="en-US" b="0" i="0" dirty="0">
              <a:effectLst/>
              <a:latin typeface="+mn-lt"/>
            </a:endParaRPr>
          </a:p>
        </p:txBody>
      </p:sp>
      <p:pic>
        <p:nvPicPr>
          <p:cNvPr id="8" name="Picture 7">
            <a:extLst>
              <a:ext uri="{FF2B5EF4-FFF2-40B4-BE49-F238E27FC236}">
                <a16:creationId xmlns:a16="http://schemas.microsoft.com/office/drawing/2014/main" id="{E9A97C78-C418-57B2-1F12-43879C84CC68}"/>
              </a:ext>
            </a:extLst>
          </p:cNvPr>
          <p:cNvPicPr>
            <a:picLocks noChangeAspect="1"/>
          </p:cNvPicPr>
          <p:nvPr/>
        </p:nvPicPr>
        <p:blipFill>
          <a:blip r:embed="rId3"/>
          <a:stretch>
            <a:fillRect/>
          </a:stretch>
        </p:blipFill>
        <p:spPr>
          <a:xfrm>
            <a:off x="5589386" y="1773104"/>
            <a:ext cx="5764414" cy="3840739"/>
          </a:xfrm>
          <a:prstGeom prst="rect">
            <a:avLst/>
          </a:prstGeom>
        </p:spPr>
      </p:pic>
    </p:spTree>
    <p:extLst>
      <p:ext uri="{BB962C8B-B14F-4D97-AF65-F5344CB8AC3E}">
        <p14:creationId xmlns:p14="http://schemas.microsoft.com/office/powerpoint/2010/main" val="20460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dirty="0">
                <a:solidFill>
                  <a:srgbClr val="5D498D"/>
                </a:solidFill>
                <a:highlight>
                  <a:srgbClr val="FFFF00"/>
                </a:highlight>
                <a:latin typeface="Museo500"/>
              </a:rPr>
              <a:t>20xx</a:t>
            </a:r>
            <a:r>
              <a:rPr lang="en-US" sz="4000" b="1" dirty="0">
                <a:solidFill>
                  <a:srgbClr val="5D498D"/>
                </a:solidFill>
                <a:latin typeface="Museo500"/>
              </a:rPr>
              <a:t> Recruitment Goals</a:t>
            </a:r>
            <a:endParaRPr lang="en-US" sz="4000" b="1" i="0" dirty="0">
              <a:solidFill>
                <a:srgbClr val="5D498D"/>
              </a:solidFill>
              <a:effectLst/>
              <a:latin typeface="Museo500"/>
            </a:endParaRPr>
          </a:p>
        </p:txBody>
      </p:sp>
      <p:sp>
        <p:nvSpPr>
          <p:cNvPr id="2" name="TextBox 1">
            <a:extLst>
              <a:ext uri="{FF2B5EF4-FFF2-40B4-BE49-F238E27FC236}">
                <a16:creationId xmlns:a16="http://schemas.microsoft.com/office/drawing/2014/main" id="{D69A1EE4-532C-62BA-5426-46C85CA3B374}"/>
              </a:ext>
            </a:extLst>
          </p:cNvPr>
          <p:cNvSpPr txBox="1"/>
          <p:nvPr/>
        </p:nvSpPr>
        <p:spPr>
          <a:xfrm>
            <a:off x="1064785" y="1781679"/>
            <a:ext cx="9281713" cy="2677656"/>
          </a:xfrm>
          <a:prstGeom prst="rect">
            <a:avLst/>
          </a:prstGeom>
          <a:noFill/>
        </p:spPr>
        <p:txBody>
          <a:bodyPr wrap="square" rtlCol="0">
            <a:spAutoFit/>
          </a:bodyPr>
          <a:lstStyle/>
          <a:p>
            <a:pPr marL="285750" indent="-285750" algn="l">
              <a:buFont typeface="Arial" panose="020B0604020202020204" pitchFamily="34" charset="0"/>
              <a:buChar char="•"/>
            </a:pPr>
            <a:r>
              <a:rPr lang="en-US" sz="2800" b="1" i="0" dirty="0">
                <a:effectLst/>
                <a:latin typeface="+mn-lt"/>
              </a:rPr>
              <a:t>Increase Membership to </a:t>
            </a:r>
            <a:r>
              <a:rPr lang="en-US" sz="2800" b="1" i="0" dirty="0">
                <a:effectLst/>
                <a:highlight>
                  <a:srgbClr val="FFFF00"/>
                </a:highlight>
                <a:latin typeface="+mn-lt"/>
              </a:rPr>
              <a:t>xx</a:t>
            </a:r>
            <a:br>
              <a:rPr lang="en-US" sz="2400" b="1" i="0" dirty="0">
                <a:effectLst/>
                <a:latin typeface="+mn-lt"/>
              </a:rPr>
            </a:br>
            <a:endParaRPr lang="en-US" sz="2400" b="0" i="0" dirty="0">
              <a:effectLst/>
              <a:latin typeface="+mn-lt"/>
            </a:endParaRPr>
          </a:p>
          <a:p>
            <a:pPr marL="285750" indent="-285750" algn="l">
              <a:buFont typeface="Arial" panose="020B0604020202020204" pitchFamily="34" charset="0"/>
              <a:buChar char="•"/>
            </a:pPr>
            <a:r>
              <a:rPr lang="en-US" sz="2800" b="1" i="0" dirty="0">
                <a:effectLst/>
                <a:latin typeface="+mn-lt"/>
              </a:rPr>
              <a:t>Host </a:t>
            </a:r>
            <a:r>
              <a:rPr lang="en-US" sz="2800" b="1" i="0" dirty="0">
                <a:effectLst/>
                <a:highlight>
                  <a:srgbClr val="FFFF00"/>
                </a:highlight>
                <a:latin typeface="+mn-lt"/>
              </a:rPr>
              <a:t>xx</a:t>
            </a:r>
            <a:r>
              <a:rPr lang="en-US" sz="2800" b="1" i="0" dirty="0">
                <a:effectLst/>
                <a:latin typeface="+mn-lt"/>
              </a:rPr>
              <a:t> Recruitment Events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Recruitment Event Idea</a:t>
            </a:r>
          </a:p>
          <a:p>
            <a:pPr marL="742950" lvl="1" indent="-285750">
              <a:buFont typeface="Arial" panose="020B0604020202020204" pitchFamily="34" charset="0"/>
              <a:buChar char="•"/>
            </a:pPr>
            <a:r>
              <a:rPr lang="en-US" sz="2400" i="0" dirty="0">
                <a:effectLst/>
                <a:highlight>
                  <a:srgbClr val="FFFF00"/>
                </a:highlight>
                <a:latin typeface="+mn-lt"/>
              </a:rPr>
              <a:t>Recruitment Event Idea</a:t>
            </a:r>
          </a:p>
          <a:p>
            <a:pPr marL="742950" lvl="1" indent="-285750">
              <a:buFont typeface="Arial" panose="020B0604020202020204" pitchFamily="34" charset="0"/>
              <a:buChar char="•"/>
            </a:pPr>
            <a:r>
              <a:rPr lang="en-US" sz="2400" dirty="0">
                <a:highlight>
                  <a:srgbClr val="FFFF00"/>
                </a:highlight>
                <a:latin typeface="+mn-lt"/>
              </a:rPr>
              <a:t>Recruitment Event Idea</a:t>
            </a:r>
          </a:p>
          <a:p>
            <a:pPr lvl="1"/>
            <a:endParaRPr lang="en-US" sz="1600" i="0" dirty="0">
              <a:effectLst/>
              <a:latin typeface="+mn-lt"/>
            </a:endParaRPr>
          </a:p>
        </p:txBody>
      </p:sp>
      <p:sp>
        <p:nvSpPr>
          <p:cNvPr id="3" name="TextBox 2">
            <a:extLst>
              <a:ext uri="{FF2B5EF4-FFF2-40B4-BE49-F238E27FC236}">
                <a16:creationId xmlns:a16="http://schemas.microsoft.com/office/drawing/2014/main" id="{FD0B1F54-6A66-F415-07A7-0608FE0CF3C9}"/>
              </a:ext>
            </a:extLst>
          </p:cNvPr>
          <p:cNvSpPr txBox="1"/>
          <p:nvPr/>
        </p:nvSpPr>
        <p:spPr>
          <a:xfrm>
            <a:off x="1804825" y="5236658"/>
            <a:ext cx="8582338" cy="1477328"/>
          </a:xfrm>
          <a:prstGeom prst="rect">
            <a:avLst/>
          </a:prstGeom>
          <a:noFill/>
        </p:spPr>
        <p:txBody>
          <a:bodyPr wrap="square" rtlCol="0">
            <a:spAutoFit/>
          </a:bodyPr>
          <a:lstStyle/>
          <a:p>
            <a:pPr algn="ctr"/>
            <a:r>
              <a:rPr lang="en-US" dirty="0"/>
              <a:t>Remember, NAfME Membership is </a:t>
            </a:r>
            <a:r>
              <a:rPr lang="en-US" i="1" dirty="0"/>
              <a:t>not</a:t>
            </a:r>
            <a:r>
              <a:rPr lang="en-US" dirty="0"/>
              <a:t> limited to only current/future in-service teachers. Invite </a:t>
            </a:r>
            <a:r>
              <a:rPr lang="en-US" i="1" dirty="0"/>
              <a:t>all</a:t>
            </a:r>
            <a:r>
              <a:rPr lang="en-US" dirty="0"/>
              <a:t> music majors to your chapter as all musicians will likely be educators in some manner. Affiliation with a professional organization can enhance one’s access to resources and provides a community to which they can belong.   </a:t>
            </a:r>
          </a:p>
          <a:p>
            <a:pPr algn="ctr"/>
            <a:r>
              <a:rPr lang="en-US" dirty="0">
                <a:highlight>
                  <a:srgbClr val="FFFF00"/>
                </a:highlight>
              </a:rPr>
              <a:t>You may delete this box prior to sharing.</a:t>
            </a:r>
          </a:p>
        </p:txBody>
      </p:sp>
    </p:spTree>
    <p:extLst>
      <p:ext uri="{BB962C8B-B14F-4D97-AF65-F5344CB8AC3E}">
        <p14:creationId xmlns:p14="http://schemas.microsoft.com/office/powerpoint/2010/main" val="202929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dirty="0">
                <a:solidFill>
                  <a:srgbClr val="5D498D"/>
                </a:solidFill>
                <a:highlight>
                  <a:srgbClr val="FFFF00"/>
                </a:highlight>
                <a:latin typeface="Museo500"/>
              </a:rPr>
              <a:t>20xx</a:t>
            </a:r>
            <a:r>
              <a:rPr lang="en-US" sz="4000" b="1" dirty="0">
                <a:solidFill>
                  <a:srgbClr val="5D498D"/>
                </a:solidFill>
                <a:latin typeface="Museo500"/>
              </a:rPr>
              <a:t> Fundraising Goals</a:t>
            </a:r>
            <a:endParaRPr lang="en-US" sz="4000" b="1" i="0" dirty="0">
              <a:solidFill>
                <a:srgbClr val="5D498D"/>
              </a:solidFill>
              <a:effectLst/>
              <a:latin typeface="Museo500"/>
            </a:endParaRPr>
          </a:p>
        </p:txBody>
      </p:sp>
      <p:sp>
        <p:nvSpPr>
          <p:cNvPr id="2" name="TextBox 1">
            <a:extLst>
              <a:ext uri="{FF2B5EF4-FFF2-40B4-BE49-F238E27FC236}">
                <a16:creationId xmlns:a16="http://schemas.microsoft.com/office/drawing/2014/main" id="{D69A1EE4-532C-62BA-5426-46C85CA3B374}"/>
              </a:ext>
            </a:extLst>
          </p:cNvPr>
          <p:cNvSpPr txBox="1"/>
          <p:nvPr/>
        </p:nvSpPr>
        <p:spPr>
          <a:xfrm>
            <a:off x="1064785" y="1781679"/>
            <a:ext cx="9281713" cy="4585871"/>
          </a:xfrm>
          <a:prstGeom prst="rect">
            <a:avLst/>
          </a:prstGeom>
          <a:noFill/>
        </p:spPr>
        <p:txBody>
          <a:bodyPr wrap="square" rtlCol="0">
            <a:spAutoFit/>
          </a:bodyPr>
          <a:lstStyle/>
          <a:p>
            <a:pPr marL="285750" indent="-285750" algn="l">
              <a:buFont typeface="Arial" panose="020B0604020202020204" pitchFamily="34" charset="0"/>
              <a:buChar char="•"/>
            </a:pPr>
            <a:r>
              <a:rPr lang="en-US" sz="2800" b="1" i="0" dirty="0">
                <a:effectLst/>
                <a:latin typeface="+mn-lt"/>
              </a:rPr>
              <a:t>$</a:t>
            </a:r>
            <a:r>
              <a:rPr lang="en-US" sz="2800" b="1" i="0" dirty="0">
                <a:effectLst/>
                <a:highlight>
                  <a:srgbClr val="FFFF00"/>
                </a:highlight>
                <a:latin typeface="+mn-lt"/>
              </a:rPr>
              <a:t>0.00</a:t>
            </a:r>
            <a:br>
              <a:rPr lang="en-US" sz="2400" b="1" i="0" dirty="0">
                <a:effectLst/>
                <a:latin typeface="+mn-lt"/>
              </a:rPr>
            </a:br>
            <a:endParaRPr lang="en-US" sz="2400" b="0" i="0" dirty="0">
              <a:effectLst/>
              <a:latin typeface="+mn-lt"/>
            </a:endParaRPr>
          </a:p>
          <a:p>
            <a:pPr marL="285750" indent="-285750" algn="l">
              <a:buFont typeface="Arial" panose="020B0604020202020204" pitchFamily="34" charset="0"/>
              <a:buChar char="•"/>
            </a:pPr>
            <a:r>
              <a:rPr lang="en-US" sz="2800" b="1" i="0" dirty="0">
                <a:effectLst/>
                <a:latin typeface="+mn-lt"/>
              </a:rPr>
              <a:t>Host </a:t>
            </a:r>
            <a:r>
              <a:rPr lang="en-US" sz="2800" b="1" i="0" dirty="0">
                <a:effectLst/>
                <a:highlight>
                  <a:srgbClr val="FFFF00"/>
                </a:highlight>
                <a:latin typeface="+mn-lt"/>
              </a:rPr>
              <a:t>xx</a:t>
            </a:r>
            <a:r>
              <a:rPr lang="en-US" sz="2800" b="1" i="0" dirty="0">
                <a:effectLst/>
                <a:latin typeface="+mn-lt"/>
              </a:rPr>
              <a:t> Fundraising Events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Recruitment Event Idea</a:t>
            </a:r>
          </a:p>
          <a:p>
            <a:pPr marL="742950" lvl="1" indent="-285750">
              <a:buFont typeface="Arial" panose="020B0604020202020204" pitchFamily="34" charset="0"/>
              <a:buChar char="•"/>
            </a:pPr>
            <a:r>
              <a:rPr lang="en-US" sz="2400" i="0" dirty="0">
                <a:effectLst/>
                <a:highlight>
                  <a:srgbClr val="FFFF00"/>
                </a:highlight>
                <a:latin typeface="+mn-lt"/>
              </a:rPr>
              <a:t>Recruitment Event Idea</a:t>
            </a:r>
          </a:p>
          <a:p>
            <a:pPr marL="742950" lvl="1" indent="-285750">
              <a:buFont typeface="Arial" panose="020B0604020202020204" pitchFamily="34" charset="0"/>
              <a:buChar char="•"/>
            </a:pPr>
            <a:r>
              <a:rPr lang="en-US" sz="2400" dirty="0">
                <a:highlight>
                  <a:srgbClr val="FFFF00"/>
                </a:highlight>
                <a:latin typeface="+mn-lt"/>
              </a:rPr>
              <a:t>Recruitment Event Idea</a:t>
            </a:r>
            <a:br>
              <a:rPr lang="en-US" sz="2400" dirty="0">
                <a:highlight>
                  <a:srgbClr val="FFFF00"/>
                </a:highlight>
                <a:latin typeface="+mn-lt"/>
              </a:rPr>
            </a:br>
            <a:endParaRPr lang="en-US" sz="2400" dirty="0">
              <a:highlight>
                <a:srgbClr val="FFFF00"/>
              </a:highlight>
              <a:latin typeface="+mn-lt"/>
            </a:endParaRPr>
          </a:p>
          <a:p>
            <a:pPr marL="285750" indent="-285750" algn="l">
              <a:buFont typeface="Arial" panose="020B0604020202020204" pitchFamily="34" charset="0"/>
              <a:buChar char="•"/>
            </a:pPr>
            <a:r>
              <a:rPr lang="en-US" sz="2800" b="1" i="0" dirty="0">
                <a:effectLst/>
                <a:latin typeface="+mn-lt"/>
              </a:rPr>
              <a:t>Funding Purposes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Attend Collegiate Leadership Advocacy Summit</a:t>
            </a:r>
          </a:p>
          <a:p>
            <a:pPr marL="742950" lvl="1" indent="-285750">
              <a:buFont typeface="Arial" panose="020B0604020202020204" pitchFamily="34" charset="0"/>
              <a:buChar char="•"/>
            </a:pPr>
            <a:r>
              <a:rPr lang="en-US" sz="2400" i="0" dirty="0">
                <a:effectLst/>
                <a:highlight>
                  <a:srgbClr val="FFFF00"/>
                </a:highlight>
                <a:latin typeface="+mn-lt"/>
              </a:rPr>
              <a:t>Attend State MEA Conference</a:t>
            </a:r>
          </a:p>
          <a:p>
            <a:pPr marL="742950" lvl="1" indent="-285750">
              <a:buFont typeface="Arial" panose="020B0604020202020204" pitchFamily="34" charset="0"/>
              <a:buChar char="•"/>
            </a:pPr>
            <a:r>
              <a:rPr lang="en-US" sz="2400" dirty="0">
                <a:highlight>
                  <a:srgbClr val="FFFF00"/>
                </a:highlight>
                <a:latin typeface="+mn-lt"/>
              </a:rPr>
              <a:t>Design/purchase shirts for the chapter</a:t>
            </a:r>
          </a:p>
          <a:p>
            <a:pPr lvl="1"/>
            <a:endParaRPr lang="en-US" sz="1600" i="0" dirty="0">
              <a:effectLst/>
              <a:latin typeface="+mn-lt"/>
            </a:endParaRPr>
          </a:p>
        </p:txBody>
      </p:sp>
    </p:spTree>
    <p:extLst>
      <p:ext uri="{BB962C8B-B14F-4D97-AF65-F5344CB8AC3E}">
        <p14:creationId xmlns:p14="http://schemas.microsoft.com/office/powerpoint/2010/main" val="417927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dirty="0">
                <a:solidFill>
                  <a:srgbClr val="5D498D"/>
                </a:solidFill>
                <a:highlight>
                  <a:srgbClr val="FFFF00"/>
                </a:highlight>
                <a:latin typeface="Museo500"/>
              </a:rPr>
              <a:t>20xx</a:t>
            </a:r>
            <a:r>
              <a:rPr lang="en-US" sz="4000" b="1" dirty="0">
                <a:solidFill>
                  <a:srgbClr val="5D498D"/>
                </a:solidFill>
                <a:latin typeface="Museo500"/>
              </a:rPr>
              <a:t> Service Goals</a:t>
            </a:r>
            <a:endParaRPr lang="en-US" sz="4000" b="1" i="0" dirty="0">
              <a:solidFill>
                <a:srgbClr val="5D498D"/>
              </a:solidFill>
              <a:effectLst/>
              <a:latin typeface="Museo500"/>
            </a:endParaRPr>
          </a:p>
        </p:txBody>
      </p:sp>
      <p:sp>
        <p:nvSpPr>
          <p:cNvPr id="2" name="TextBox 1">
            <a:extLst>
              <a:ext uri="{FF2B5EF4-FFF2-40B4-BE49-F238E27FC236}">
                <a16:creationId xmlns:a16="http://schemas.microsoft.com/office/drawing/2014/main" id="{D69A1EE4-532C-62BA-5426-46C85CA3B374}"/>
              </a:ext>
            </a:extLst>
          </p:cNvPr>
          <p:cNvSpPr txBox="1"/>
          <p:nvPr/>
        </p:nvSpPr>
        <p:spPr>
          <a:xfrm>
            <a:off x="1064785" y="1781679"/>
            <a:ext cx="9281713" cy="2246769"/>
          </a:xfrm>
          <a:prstGeom prst="rect">
            <a:avLst/>
          </a:prstGeom>
          <a:noFill/>
        </p:spPr>
        <p:txBody>
          <a:bodyPr wrap="square" rtlCol="0">
            <a:spAutoFit/>
          </a:bodyPr>
          <a:lstStyle/>
          <a:p>
            <a:pPr marL="285750" indent="-285750" algn="l">
              <a:buFont typeface="Arial" panose="020B0604020202020204" pitchFamily="34" charset="0"/>
              <a:buChar char="•"/>
            </a:pPr>
            <a:r>
              <a:rPr lang="en-US" sz="2800" b="1" i="0" dirty="0">
                <a:effectLst/>
                <a:latin typeface="+mn-lt"/>
              </a:rPr>
              <a:t>Host </a:t>
            </a:r>
            <a:r>
              <a:rPr lang="en-US" sz="2800" b="1" i="0" dirty="0">
                <a:effectLst/>
                <a:highlight>
                  <a:srgbClr val="FFFF00"/>
                </a:highlight>
                <a:latin typeface="+mn-lt"/>
              </a:rPr>
              <a:t>xx</a:t>
            </a:r>
            <a:r>
              <a:rPr lang="en-US" sz="2800" b="1" i="0" dirty="0">
                <a:effectLst/>
                <a:latin typeface="+mn-lt"/>
              </a:rPr>
              <a:t> Service Events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Service/Volunteering Event Idea</a:t>
            </a:r>
          </a:p>
          <a:p>
            <a:pPr marL="742950" lvl="1" indent="-285750">
              <a:buFont typeface="Arial" panose="020B0604020202020204" pitchFamily="34" charset="0"/>
              <a:buChar char="•"/>
            </a:pPr>
            <a:r>
              <a:rPr lang="en-US" sz="2400" i="0" dirty="0">
                <a:effectLst/>
                <a:highlight>
                  <a:srgbClr val="FFFF00"/>
                </a:highlight>
                <a:latin typeface="+mn-lt"/>
              </a:rPr>
              <a:t>Service/Volunteering Event Idea</a:t>
            </a:r>
          </a:p>
          <a:p>
            <a:pPr marL="742950" lvl="1" indent="-285750">
              <a:buFont typeface="Arial" panose="020B0604020202020204" pitchFamily="34" charset="0"/>
              <a:buChar char="•"/>
            </a:pPr>
            <a:r>
              <a:rPr lang="en-US" sz="2400" dirty="0">
                <a:highlight>
                  <a:srgbClr val="FFFF00"/>
                </a:highlight>
                <a:latin typeface="+mn-lt"/>
              </a:rPr>
              <a:t>Service/Volunteering Event Idea</a:t>
            </a:r>
            <a:br>
              <a:rPr lang="en-US" sz="2400" dirty="0">
                <a:highlight>
                  <a:srgbClr val="FFFF00"/>
                </a:highlight>
                <a:latin typeface="+mn-lt"/>
              </a:rPr>
            </a:br>
            <a:endParaRPr lang="en-US" sz="2400" dirty="0">
              <a:highlight>
                <a:srgbClr val="FFFF00"/>
              </a:highlight>
              <a:latin typeface="+mn-lt"/>
            </a:endParaRPr>
          </a:p>
          <a:p>
            <a:pPr lvl="1"/>
            <a:endParaRPr lang="en-US" sz="1600" i="0" dirty="0">
              <a:effectLst/>
              <a:latin typeface="+mn-lt"/>
            </a:endParaRPr>
          </a:p>
        </p:txBody>
      </p:sp>
    </p:spTree>
    <p:extLst>
      <p:ext uri="{BB962C8B-B14F-4D97-AF65-F5344CB8AC3E}">
        <p14:creationId xmlns:p14="http://schemas.microsoft.com/office/powerpoint/2010/main" val="218254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90FD80-7374-DEFB-7852-7D03ED679F75}"/>
              </a:ext>
            </a:extLst>
          </p:cNvPr>
          <p:cNvSpPr txBox="1">
            <a:spLocks/>
          </p:cNvSpPr>
          <p:nvPr/>
        </p:nvSpPr>
        <p:spPr bwMode="auto">
          <a:xfrm>
            <a:off x="838200" y="559087"/>
            <a:ext cx="10515600" cy="56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b="1">
                <a:solidFill>
                  <a:srgbClr val="5D498D"/>
                </a:solidFill>
                <a:latin typeface="Museo500"/>
              </a:rPr>
              <a:t>Contact Us</a:t>
            </a:r>
            <a:endParaRPr lang="en-US"/>
          </a:p>
        </p:txBody>
      </p:sp>
      <p:sp>
        <p:nvSpPr>
          <p:cNvPr id="7" name="TextBox 6">
            <a:extLst>
              <a:ext uri="{FF2B5EF4-FFF2-40B4-BE49-F238E27FC236}">
                <a16:creationId xmlns:a16="http://schemas.microsoft.com/office/drawing/2014/main" id="{A5D79C6F-BE8A-1E3C-EFBD-11C45CD5445D}"/>
              </a:ext>
            </a:extLst>
          </p:cNvPr>
          <p:cNvSpPr txBox="1"/>
          <p:nvPr/>
        </p:nvSpPr>
        <p:spPr>
          <a:xfrm>
            <a:off x="834018" y="1912608"/>
            <a:ext cx="5722057" cy="3477875"/>
          </a:xfrm>
          <a:prstGeom prst="rect">
            <a:avLst/>
          </a:prstGeom>
          <a:noFill/>
        </p:spPr>
        <p:txBody>
          <a:bodyPr wrap="square" rtlCol="0">
            <a:spAutoFit/>
          </a:bodyPr>
          <a:lstStyle/>
          <a:p>
            <a:r>
              <a:rPr lang="en-US" sz="2200" b="1" i="0" dirty="0">
                <a:effectLst/>
                <a:latin typeface="+mn-lt"/>
              </a:rPr>
              <a:t>Phone: </a:t>
            </a:r>
          </a:p>
          <a:p>
            <a:pPr marL="742950" lvl="1" indent="-285750">
              <a:buFont typeface="Arial" panose="020B0604020202020204" pitchFamily="34" charset="0"/>
              <a:buChar char="•"/>
            </a:pPr>
            <a:r>
              <a:rPr lang="en-US" sz="2200" b="0" i="0" dirty="0">
                <a:effectLst/>
                <a:latin typeface="+mn-lt"/>
              </a:rPr>
              <a:t>800-336-3768 </a:t>
            </a:r>
          </a:p>
          <a:p>
            <a:r>
              <a:rPr lang="en-US" sz="2200" b="1" i="0" dirty="0">
                <a:effectLst/>
                <a:latin typeface="+mn-lt"/>
              </a:rPr>
              <a:t>Business Hours: </a:t>
            </a:r>
          </a:p>
          <a:p>
            <a:pPr marL="742950" lvl="1" indent="-285750">
              <a:buFont typeface="Arial" panose="020B0604020202020204" pitchFamily="34" charset="0"/>
              <a:buChar char="•"/>
            </a:pPr>
            <a:r>
              <a:rPr lang="en-US" sz="2200" i="0" dirty="0">
                <a:effectLst/>
                <a:latin typeface="+mn-lt"/>
              </a:rPr>
              <a:t>Monday – Friday 8AM - 4:30 PM ET</a:t>
            </a:r>
          </a:p>
          <a:p>
            <a:r>
              <a:rPr lang="en-US" sz="2200" b="1" dirty="0">
                <a:latin typeface="+mn-lt"/>
              </a:rPr>
              <a:t>Member Services:</a:t>
            </a:r>
          </a:p>
          <a:p>
            <a:pPr marL="742950" lvl="1" indent="-285750">
              <a:buFont typeface="Arial" panose="020B0604020202020204" pitchFamily="34" charset="0"/>
              <a:buChar char="•"/>
            </a:pPr>
            <a:r>
              <a:rPr lang="en-US" sz="2200" i="0" dirty="0">
                <a:effectLst/>
                <a:latin typeface="+mn-lt"/>
              </a:rPr>
              <a:t>Monday – Friday 9AM – 7:00 PM ET</a:t>
            </a:r>
          </a:p>
          <a:p>
            <a:r>
              <a:rPr lang="en-US" sz="2200" b="1">
                <a:latin typeface="+mn-lt"/>
              </a:rPr>
              <a:t>Collegiate</a:t>
            </a:r>
            <a:r>
              <a:rPr lang="en-US" sz="2200" b="1" dirty="0">
                <a:latin typeface="+mn-lt"/>
              </a:rPr>
              <a:t>:</a:t>
            </a:r>
          </a:p>
          <a:p>
            <a:pPr marL="800100" lvl="1" indent="-342900">
              <a:buFont typeface="Arial" panose="020B0604020202020204" pitchFamily="34" charset="0"/>
              <a:buChar char="•"/>
            </a:pPr>
            <a:r>
              <a:rPr lang="en-US" sz="2200" i="0" dirty="0">
                <a:effectLst/>
                <a:latin typeface="+mn-lt"/>
                <a:hlinkClick r:id="rId2"/>
              </a:rPr>
              <a:t>collegiate@nafme.org</a:t>
            </a:r>
            <a:endParaRPr lang="en-US" sz="2200" i="0" dirty="0">
              <a:effectLst/>
              <a:latin typeface="+mn-lt"/>
            </a:endParaRPr>
          </a:p>
          <a:p>
            <a:pPr marL="800100" lvl="1" indent="-342900">
              <a:buFont typeface="Arial" panose="020B0604020202020204" pitchFamily="34" charset="0"/>
              <a:buChar char="•"/>
            </a:pPr>
            <a:r>
              <a:rPr lang="en-US" sz="2200" b="1" dirty="0">
                <a:latin typeface="+mn-lt"/>
              </a:rPr>
              <a:t>Instagram: </a:t>
            </a:r>
            <a:r>
              <a:rPr lang="en-US" sz="2200" dirty="0">
                <a:latin typeface="+mn-lt"/>
              </a:rPr>
              <a:t>@nafmecollegiateofficial</a:t>
            </a:r>
          </a:p>
          <a:p>
            <a:pPr marL="800100" lvl="1" indent="-342900">
              <a:buFont typeface="Arial" panose="020B0604020202020204" pitchFamily="34" charset="0"/>
              <a:buChar char="•"/>
            </a:pPr>
            <a:r>
              <a:rPr lang="en-US" sz="2200" b="1" i="0" dirty="0">
                <a:effectLst/>
                <a:latin typeface="+mn-lt"/>
              </a:rPr>
              <a:t>Facebook: </a:t>
            </a:r>
            <a:r>
              <a:rPr lang="en-US" sz="2200" i="0" dirty="0">
                <a:effectLst/>
                <a:latin typeface="+mn-lt"/>
              </a:rPr>
              <a:t>facebook.com/</a:t>
            </a:r>
            <a:r>
              <a:rPr lang="en-US" sz="2200" i="0" dirty="0" err="1">
                <a:effectLst/>
                <a:latin typeface="+mn-lt"/>
              </a:rPr>
              <a:t>cnafme</a:t>
            </a:r>
            <a:endParaRPr lang="en-US" sz="2200" i="0" dirty="0">
              <a:effectLst/>
              <a:latin typeface="+mn-lt"/>
            </a:endParaRPr>
          </a:p>
        </p:txBody>
      </p:sp>
      <p:pic>
        <p:nvPicPr>
          <p:cNvPr id="3076" name="Picture 4" descr="National Association for Music Education (NAfME)">
            <a:extLst>
              <a:ext uri="{FF2B5EF4-FFF2-40B4-BE49-F238E27FC236}">
                <a16:creationId xmlns:a16="http://schemas.microsoft.com/office/drawing/2014/main" id="{5F533C22-028C-40AD-C425-5458E65E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746" y="2122255"/>
            <a:ext cx="3114243" cy="279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F8870-D281-6540-457F-26C379F2266D}"/>
              </a:ext>
            </a:extLst>
          </p:cNvPr>
          <p:cNvSpPr>
            <a:spLocks noGrp="1" noRot="1" noMove="1" noResize="1" noEditPoints="1" noAdjustHandles="1" noChangeArrowheads="1" noChangeShapeType="1"/>
          </p:cNvSpPr>
          <p:nvPr/>
        </p:nvSpPr>
        <p:spPr>
          <a:xfrm>
            <a:off x="1650380" y="1271239"/>
            <a:ext cx="9879981" cy="4248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logo&#10;&#10;Description automatically generated">
            <a:extLst>
              <a:ext uri="{FF2B5EF4-FFF2-40B4-BE49-F238E27FC236}">
                <a16:creationId xmlns:a16="http://schemas.microsoft.com/office/drawing/2014/main" id="{F841C378-D056-0E9A-D675-C48831EE3B1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14761" y="190879"/>
            <a:ext cx="2988528" cy="1876795"/>
          </a:xfrm>
          <a:prstGeom prst="rect">
            <a:avLst/>
          </a:prstGeom>
        </p:spPr>
      </p:pic>
      <p:sp>
        <p:nvSpPr>
          <p:cNvPr id="5" name="Title 1">
            <a:extLst>
              <a:ext uri="{FF2B5EF4-FFF2-40B4-BE49-F238E27FC236}">
                <a16:creationId xmlns:a16="http://schemas.microsoft.com/office/drawing/2014/main" id="{772797DB-FEFC-F381-1504-0D84E2B080E8}"/>
              </a:ext>
            </a:extLst>
          </p:cNvPr>
          <p:cNvSpPr txBox="1">
            <a:spLocks/>
          </p:cNvSpPr>
          <p:nvPr/>
        </p:nvSpPr>
        <p:spPr>
          <a:xfrm>
            <a:off x="1332570" y="2611438"/>
            <a:ext cx="10515600" cy="23646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7200" b="1" dirty="0">
                <a:solidFill>
                  <a:srgbClr val="5D498D"/>
                </a:solidFill>
                <a:latin typeface="Museo500"/>
              </a:rPr>
              <a:t>Chapter Resource Slideshow</a:t>
            </a:r>
            <a:endParaRPr lang="en-US" sz="7200" dirty="0"/>
          </a:p>
        </p:txBody>
      </p:sp>
      <p:sp>
        <p:nvSpPr>
          <p:cNvPr id="6" name="TextBox 5">
            <a:extLst>
              <a:ext uri="{FF2B5EF4-FFF2-40B4-BE49-F238E27FC236}">
                <a16:creationId xmlns:a16="http://schemas.microsoft.com/office/drawing/2014/main" id="{7425C8B0-61E5-7181-F798-611C8BDF1548}"/>
              </a:ext>
            </a:extLst>
          </p:cNvPr>
          <p:cNvSpPr txBox="1"/>
          <p:nvPr/>
        </p:nvSpPr>
        <p:spPr>
          <a:xfrm>
            <a:off x="4003289" y="6230882"/>
            <a:ext cx="5378604" cy="369332"/>
          </a:xfrm>
          <a:prstGeom prst="rect">
            <a:avLst/>
          </a:prstGeom>
          <a:noFill/>
        </p:spPr>
        <p:txBody>
          <a:bodyPr wrap="square" rtlCol="0">
            <a:spAutoFit/>
          </a:bodyPr>
          <a:lstStyle/>
          <a:p>
            <a:r>
              <a:rPr lang="en-US" b="1" i="1" dirty="0">
                <a:highlight>
                  <a:srgbClr val="FFFF00"/>
                </a:highlight>
              </a:rPr>
              <a:t>You may delete this slide and begin with the next slide</a:t>
            </a:r>
          </a:p>
        </p:txBody>
      </p:sp>
    </p:spTree>
    <p:extLst>
      <p:ext uri="{BB962C8B-B14F-4D97-AF65-F5344CB8AC3E}">
        <p14:creationId xmlns:p14="http://schemas.microsoft.com/office/powerpoint/2010/main" val="79530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F8870-D281-6540-457F-26C379F2266D}"/>
              </a:ext>
            </a:extLst>
          </p:cNvPr>
          <p:cNvSpPr>
            <a:spLocks noGrp="1" noRot="1" noMove="1" noResize="1" noEditPoints="1" noAdjustHandles="1" noChangeArrowheads="1" noChangeShapeType="1"/>
          </p:cNvSpPr>
          <p:nvPr/>
        </p:nvSpPr>
        <p:spPr>
          <a:xfrm>
            <a:off x="1650380" y="1271239"/>
            <a:ext cx="9879981" cy="4248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logo&#10;&#10;Description automatically generated">
            <a:extLst>
              <a:ext uri="{FF2B5EF4-FFF2-40B4-BE49-F238E27FC236}">
                <a16:creationId xmlns:a16="http://schemas.microsoft.com/office/drawing/2014/main" id="{F841C378-D056-0E9A-D675-C48831EE3B1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14761" y="190879"/>
            <a:ext cx="2988528" cy="1876795"/>
          </a:xfrm>
          <a:prstGeom prst="rect">
            <a:avLst/>
          </a:prstGeom>
        </p:spPr>
      </p:pic>
      <p:sp>
        <p:nvSpPr>
          <p:cNvPr id="5" name="Title 1">
            <a:extLst>
              <a:ext uri="{FF2B5EF4-FFF2-40B4-BE49-F238E27FC236}">
                <a16:creationId xmlns:a16="http://schemas.microsoft.com/office/drawing/2014/main" id="{772797DB-FEFC-F381-1504-0D84E2B080E8}"/>
              </a:ext>
            </a:extLst>
          </p:cNvPr>
          <p:cNvSpPr txBox="1">
            <a:spLocks/>
          </p:cNvSpPr>
          <p:nvPr/>
        </p:nvSpPr>
        <p:spPr>
          <a:xfrm>
            <a:off x="1332570" y="2611438"/>
            <a:ext cx="10515600" cy="23646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7200" b="1" dirty="0">
                <a:solidFill>
                  <a:srgbClr val="5D498D"/>
                </a:solidFill>
                <a:highlight>
                  <a:srgbClr val="FFFF00"/>
                </a:highlight>
                <a:latin typeface="Museo500"/>
              </a:rPr>
              <a:t>University/College Name</a:t>
            </a:r>
          </a:p>
          <a:p>
            <a:pPr algn="ctr" fontAlgn="auto">
              <a:spcAft>
                <a:spcPts val="0"/>
              </a:spcAft>
            </a:pPr>
            <a:r>
              <a:rPr lang="en-US" b="1" dirty="0">
                <a:solidFill>
                  <a:srgbClr val="5D498D"/>
                </a:solidFill>
                <a:latin typeface="Museo500"/>
              </a:rPr>
              <a:t>NAfME Collegiate Chapter #</a:t>
            </a:r>
            <a:r>
              <a:rPr lang="en-US" b="1" dirty="0">
                <a:solidFill>
                  <a:srgbClr val="5D498D"/>
                </a:solidFill>
                <a:highlight>
                  <a:srgbClr val="FFFF00"/>
                </a:highlight>
                <a:latin typeface="Museo500"/>
              </a:rPr>
              <a:t>Cxx</a:t>
            </a:r>
          </a:p>
          <a:p>
            <a:pPr algn="ctr" fontAlgn="auto">
              <a:spcAft>
                <a:spcPts val="0"/>
              </a:spcAft>
            </a:pPr>
            <a:r>
              <a:rPr lang="en-US" b="1" dirty="0">
                <a:solidFill>
                  <a:srgbClr val="5D498D"/>
                </a:solidFill>
                <a:highlight>
                  <a:srgbClr val="FFFF00"/>
                </a:highlight>
                <a:latin typeface="Museo500"/>
              </a:rPr>
              <a:t>Enter Division Here</a:t>
            </a:r>
            <a:r>
              <a:rPr lang="en-US" b="1" dirty="0">
                <a:solidFill>
                  <a:srgbClr val="5D498D"/>
                </a:solidFill>
                <a:latin typeface="Museo500"/>
              </a:rPr>
              <a:t> Division</a:t>
            </a:r>
            <a:endParaRPr lang="en-US" dirty="0"/>
          </a:p>
        </p:txBody>
      </p:sp>
      <p:sp>
        <p:nvSpPr>
          <p:cNvPr id="7" name="TextBox 6">
            <a:extLst>
              <a:ext uri="{FF2B5EF4-FFF2-40B4-BE49-F238E27FC236}">
                <a16:creationId xmlns:a16="http://schemas.microsoft.com/office/drawing/2014/main" id="{8860F0A7-4301-2D69-1158-7B974A1D3BDD}"/>
              </a:ext>
            </a:extLst>
          </p:cNvPr>
          <p:cNvSpPr txBox="1"/>
          <p:nvPr/>
        </p:nvSpPr>
        <p:spPr>
          <a:xfrm>
            <a:off x="3777820" y="5854624"/>
            <a:ext cx="5378604" cy="923330"/>
          </a:xfrm>
          <a:prstGeom prst="rect">
            <a:avLst/>
          </a:prstGeom>
          <a:noFill/>
        </p:spPr>
        <p:txBody>
          <a:bodyPr wrap="square" rtlCol="0">
            <a:spAutoFit/>
          </a:bodyPr>
          <a:lstStyle/>
          <a:p>
            <a:pPr algn="ctr"/>
            <a:r>
              <a:rPr lang="en-US" b="1" i="1" dirty="0">
                <a:highlight>
                  <a:srgbClr val="FFFF00"/>
                </a:highlight>
              </a:rPr>
              <a:t>To find division, </a:t>
            </a:r>
            <a:r>
              <a:rPr lang="en-US" b="1" i="1" dirty="0">
                <a:highlight>
                  <a:srgbClr val="FFFF00"/>
                </a:highlight>
                <a:hlinkClick r:id="rId3"/>
              </a:rPr>
              <a:t>click here</a:t>
            </a:r>
            <a:r>
              <a:rPr lang="en-US" b="1" i="1" dirty="0">
                <a:highlight>
                  <a:srgbClr val="FFFF00"/>
                </a:highlight>
              </a:rPr>
              <a:t>. To inquire about Chapter #, please email </a:t>
            </a:r>
            <a:r>
              <a:rPr lang="en-US" b="1" i="1" dirty="0">
                <a:highlight>
                  <a:srgbClr val="FFFF00"/>
                </a:highlight>
                <a:hlinkClick r:id="rId4"/>
              </a:rPr>
              <a:t>collegiate@nafme.org</a:t>
            </a:r>
            <a:r>
              <a:rPr lang="en-US" b="1" i="1" dirty="0">
                <a:highlight>
                  <a:srgbClr val="FFFF00"/>
                </a:highlight>
              </a:rPr>
              <a:t>.</a:t>
            </a:r>
          </a:p>
          <a:p>
            <a:pPr algn="ctr"/>
            <a:r>
              <a:rPr lang="en-US" b="1" i="1" dirty="0">
                <a:highlight>
                  <a:srgbClr val="FFFF00"/>
                </a:highlight>
              </a:rPr>
              <a:t>Delete this box before presenting.</a:t>
            </a:r>
          </a:p>
        </p:txBody>
      </p:sp>
    </p:spTree>
    <p:extLst>
      <p:ext uri="{BB962C8B-B14F-4D97-AF65-F5344CB8AC3E}">
        <p14:creationId xmlns:p14="http://schemas.microsoft.com/office/powerpoint/2010/main" val="84091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A0D9A8-40DD-12C0-BE8F-25BDF94181EE}"/>
              </a:ext>
            </a:extLst>
          </p:cNvPr>
          <p:cNvSpPr txBox="1"/>
          <p:nvPr/>
        </p:nvSpPr>
        <p:spPr>
          <a:xfrm>
            <a:off x="4770783" y="5504667"/>
            <a:ext cx="2650435" cy="923330"/>
          </a:xfrm>
          <a:prstGeom prst="rect">
            <a:avLst/>
          </a:prstGeom>
          <a:noFill/>
        </p:spPr>
        <p:txBody>
          <a:bodyPr wrap="square" rtlCol="0">
            <a:spAutoFit/>
          </a:bodyPr>
          <a:lstStyle/>
          <a:p>
            <a:pPr algn="ctr"/>
            <a:r>
              <a:rPr lang="en-US" b="1" dirty="0">
                <a:solidFill>
                  <a:srgbClr val="5D498D"/>
                </a:solidFill>
                <a:latin typeface="Museo500"/>
              </a:rPr>
              <a:t>D</a:t>
            </a:r>
            <a:r>
              <a:rPr lang="en-US" b="1" i="0" dirty="0">
                <a:solidFill>
                  <a:srgbClr val="5D498D"/>
                </a:solidFill>
                <a:effectLst/>
                <a:latin typeface="Museo500"/>
              </a:rPr>
              <a:t>eb Confredo</a:t>
            </a:r>
          </a:p>
          <a:p>
            <a:pPr algn="ctr"/>
            <a:r>
              <a:rPr lang="en-US" b="1" dirty="0">
                <a:solidFill>
                  <a:srgbClr val="5D498D"/>
                </a:solidFill>
                <a:latin typeface="Museo500"/>
              </a:rPr>
              <a:t>NAfME President</a:t>
            </a:r>
          </a:p>
          <a:p>
            <a:pPr algn="ctr"/>
            <a:r>
              <a:rPr lang="en-US" b="1" i="0" dirty="0">
                <a:solidFill>
                  <a:srgbClr val="5D498D"/>
                </a:solidFill>
                <a:effectLst/>
                <a:latin typeface="Museo500"/>
              </a:rPr>
              <a:t>2024-2026</a:t>
            </a:r>
            <a:endParaRPr lang="en-US" b="0" i="0" dirty="0">
              <a:solidFill>
                <a:srgbClr val="5D498D"/>
              </a:solidFill>
              <a:effectLst/>
              <a:latin typeface="Museo500"/>
            </a:endParaRPr>
          </a:p>
        </p:txBody>
      </p:sp>
      <p:sp>
        <p:nvSpPr>
          <p:cNvPr id="6" name="TextBox 5">
            <a:extLst>
              <a:ext uri="{FF2B5EF4-FFF2-40B4-BE49-F238E27FC236}">
                <a16:creationId xmlns:a16="http://schemas.microsoft.com/office/drawing/2014/main" id="{613DC3CD-A31E-B0EF-DBC9-74B3F47E3AFC}"/>
              </a:ext>
            </a:extLst>
          </p:cNvPr>
          <p:cNvSpPr txBox="1"/>
          <p:nvPr/>
        </p:nvSpPr>
        <p:spPr>
          <a:xfrm>
            <a:off x="665781" y="5504667"/>
            <a:ext cx="3391803" cy="923330"/>
          </a:xfrm>
          <a:prstGeom prst="rect">
            <a:avLst/>
          </a:prstGeom>
          <a:noFill/>
        </p:spPr>
        <p:txBody>
          <a:bodyPr wrap="square" rtlCol="0">
            <a:spAutoFit/>
          </a:bodyPr>
          <a:lstStyle/>
          <a:p>
            <a:pPr algn="ctr"/>
            <a:r>
              <a:rPr lang="en-US" b="1" dirty="0">
                <a:solidFill>
                  <a:srgbClr val="5D498D"/>
                </a:solidFill>
                <a:latin typeface="Museo500"/>
              </a:rPr>
              <a:t>Scott R. Sheehan</a:t>
            </a:r>
          </a:p>
          <a:p>
            <a:pPr algn="ctr"/>
            <a:r>
              <a:rPr lang="en-US" b="1" dirty="0">
                <a:solidFill>
                  <a:srgbClr val="5D498D"/>
                </a:solidFill>
                <a:latin typeface="Museo500"/>
              </a:rPr>
              <a:t>NAfME Immediate Past President</a:t>
            </a:r>
            <a:endParaRPr lang="en-US" b="1" i="0" dirty="0">
              <a:solidFill>
                <a:srgbClr val="5D498D"/>
              </a:solidFill>
              <a:effectLst/>
              <a:latin typeface="Museo500"/>
            </a:endParaRPr>
          </a:p>
          <a:p>
            <a:pPr algn="ctr"/>
            <a:r>
              <a:rPr lang="en-US" b="1" i="0" dirty="0">
                <a:solidFill>
                  <a:srgbClr val="5D498D"/>
                </a:solidFill>
                <a:effectLst/>
                <a:latin typeface="Museo500"/>
              </a:rPr>
              <a:t>2024-2026</a:t>
            </a:r>
            <a:endParaRPr lang="en-US" b="0" i="0" dirty="0">
              <a:solidFill>
                <a:srgbClr val="5D498D"/>
              </a:solidFill>
              <a:effectLst/>
              <a:latin typeface="Museo500"/>
            </a:endParaRPr>
          </a:p>
        </p:txBody>
      </p:sp>
      <p:sp>
        <p:nvSpPr>
          <p:cNvPr id="7" name="TextBox 6">
            <a:extLst>
              <a:ext uri="{FF2B5EF4-FFF2-40B4-BE49-F238E27FC236}">
                <a16:creationId xmlns:a16="http://schemas.microsoft.com/office/drawing/2014/main" id="{240BDE7F-F6FE-E344-5CEE-FCC72158A7F2}"/>
              </a:ext>
            </a:extLst>
          </p:cNvPr>
          <p:cNvSpPr txBox="1"/>
          <p:nvPr/>
        </p:nvSpPr>
        <p:spPr>
          <a:xfrm>
            <a:off x="8355118" y="5504667"/>
            <a:ext cx="2951922" cy="923330"/>
          </a:xfrm>
          <a:prstGeom prst="rect">
            <a:avLst/>
          </a:prstGeom>
          <a:noFill/>
        </p:spPr>
        <p:txBody>
          <a:bodyPr wrap="square" lIns="91440" tIns="45720" rIns="91440" bIns="45720" rtlCol="0" anchor="t">
            <a:spAutoFit/>
          </a:bodyPr>
          <a:lstStyle/>
          <a:p>
            <a:pPr algn="ctr"/>
            <a:r>
              <a:rPr lang="en-US" b="1" dirty="0">
                <a:solidFill>
                  <a:srgbClr val="5D498D"/>
                </a:solidFill>
                <a:latin typeface="Museo500"/>
              </a:rPr>
              <a:t>Cecil Adderley</a:t>
            </a:r>
          </a:p>
          <a:p>
            <a:pPr algn="ctr"/>
            <a:r>
              <a:rPr lang="en-US" b="1" dirty="0">
                <a:solidFill>
                  <a:srgbClr val="5D498D"/>
                </a:solidFill>
                <a:latin typeface="Museo500"/>
              </a:rPr>
              <a:t>NAfME President-Elect</a:t>
            </a:r>
            <a:endParaRPr lang="en-US" b="1" i="0" dirty="0">
              <a:solidFill>
                <a:srgbClr val="5D498D"/>
              </a:solidFill>
              <a:effectLst/>
              <a:latin typeface="Museo500"/>
            </a:endParaRPr>
          </a:p>
          <a:p>
            <a:pPr algn="ctr"/>
            <a:r>
              <a:rPr lang="en-US" b="1" i="0" dirty="0">
                <a:solidFill>
                  <a:srgbClr val="5D498D"/>
                </a:solidFill>
                <a:effectLst/>
                <a:latin typeface="Museo500"/>
              </a:rPr>
              <a:t> 2024-2026</a:t>
            </a:r>
            <a:endParaRPr lang="en-US"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838200" y="746444"/>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NAfME National Leadership</a:t>
            </a:r>
          </a:p>
        </p:txBody>
      </p:sp>
      <p:pic>
        <p:nvPicPr>
          <p:cNvPr id="2" name="Picture 1" descr="A close-up of a person&#10;&#10;Description automatically generated">
            <a:extLst>
              <a:ext uri="{FF2B5EF4-FFF2-40B4-BE49-F238E27FC236}">
                <a16:creationId xmlns:a16="http://schemas.microsoft.com/office/drawing/2014/main" id="{095A8831-537E-5C46-2E09-AB7B2654F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445" y="1507311"/>
            <a:ext cx="2745268" cy="3843377"/>
          </a:xfrm>
          <a:prstGeom prst="ellipse">
            <a:avLst/>
          </a:prstGeom>
        </p:spPr>
      </p:pic>
      <p:pic>
        <p:nvPicPr>
          <p:cNvPr id="4" name="Picture 3" descr="A person smiling in a black suit&#10;&#10;Description automatically generated">
            <a:extLst>
              <a:ext uri="{FF2B5EF4-FFF2-40B4-BE49-F238E27FC236}">
                <a16:creationId xmlns:a16="http://schemas.microsoft.com/office/drawing/2014/main" id="{9FC8FAD4-4AB7-90F9-42EF-136B617E012F}"/>
              </a:ext>
            </a:extLst>
          </p:cNvPr>
          <p:cNvPicPr>
            <a:picLocks noChangeAspect="1"/>
          </p:cNvPicPr>
          <p:nvPr/>
        </p:nvPicPr>
        <p:blipFill rotWithShape="1">
          <a:blip r:embed="rId3">
            <a:extLst>
              <a:ext uri="{28A0092B-C50C-407E-A947-70E740481C1C}">
                <a14:useLocalDpi xmlns:a14="http://schemas.microsoft.com/office/drawing/2010/main" val="0"/>
              </a:ext>
            </a:extLst>
          </a:blip>
          <a:srcRect l="15745" r="15745"/>
          <a:stretch/>
        </p:blipFill>
        <p:spPr>
          <a:xfrm>
            <a:off x="4723366" y="1559258"/>
            <a:ext cx="2746792" cy="3840480"/>
          </a:xfrm>
          <a:prstGeom prst="ellipse">
            <a:avLst/>
          </a:prstGeom>
        </p:spPr>
      </p:pic>
      <p:pic>
        <p:nvPicPr>
          <p:cNvPr id="5" name="Picture 4" descr="A person in a suit and tie&#10;&#10;Description automatically generated">
            <a:extLst>
              <a:ext uri="{FF2B5EF4-FFF2-40B4-BE49-F238E27FC236}">
                <a16:creationId xmlns:a16="http://schemas.microsoft.com/office/drawing/2014/main" id="{1FFE82A2-0E35-0303-4E4A-91E74DBA3474}"/>
              </a:ext>
            </a:extLst>
          </p:cNvPr>
          <p:cNvPicPr>
            <a:picLocks noChangeAspect="1"/>
          </p:cNvPicPr>
          <p:nvPr/>
        </p:nvPicPr>
        <p:blipFill rotWithShape="1">
          <a:blip r:embed="rId4">
            <a:extLst>
              <a:ext uri="{28A0092B-C50C-407E-A947-70E740481C1C}">
                <a14:useLocalDpi xmlns:a14="http://schemas.microsoft.com/office/drawing/2010/main" val="0"/>
              </a:ext>
            </a:extLst>
          </a:blip>
          <a:srcRect l="17244" r="17244"/>
          <a:stretch/>
        </p:blipFill>
        <p:spPr>
          <a:xfrm>
            <a:off x="988287" y="1559258"/>
            <a:ext cx="2746792" cy="3840480"/>
          </a:xfrm>
          <a:prstGeom prst="ellipse">
            <a:avLst/>
          </a:prstGeom>
        </p:spPr>
      </p:pic>
    </p:spTree>
    <p:extLst>
      <p:ext uri="{BB962C8B-B14F-4D97-AF65-F5344CB8AC3E}">
        <p14:creationId xmlns:p14="http://schemas.microsoft.com/office/powerpoint/2010/main" val="309840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C71092-8E47-2276-07AE-2EA2E4C7D5EE}"/>
              </a:ext>
            </a:extLst>
          </p:cNvPr>
          <p:cNvGrpSpPr/>
          <p:nvPr/>
        </p:nvGrpSpPr>
        <p:grpSpPr>
          <a:xfrm>
            <a:off x="2595229" y="4018688"/>
            <a:ext cx="1988365" cy="2336185"/>
            <a:chOff x="6045776" y="2216504"/>
            <a:chExt cx="1988365" cy="2336185"/>
          </a:xfrm>
        </p:grpSpPr>
        <p:sp>
          <p:nvSpPr>
            <p:cNvPr id="6" name="TextBox 5">
              <a:extLst>
                <a:ext uri="{FF2B5EF4-FFF2-40B4-BE49-F238E27FC236}">
                  <a16:creationId xmlns:a16="http://schemas.microsoft.com/office/drawing/2014/main" id="{613DC3CD-A31E-B0EF-DBC9-74B3F47E3AFC}"/>
                </a:ext>
              </a:extLst>
            </p:cNvPr>
            <p:cNvSpPr txBox="1"/>
            <p:nvPr/>
          </p:nvSpPr>
          <p:spPr>
            <a:xfrm>
              <a:off x="6045776" y="4091024"/>
              <a:ext cx="198836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Steve Kelly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Council Co-Chair</a:t>
              </a:r>
            </a:p>
          </p:txBody>
        </p:sp>
        <p:pic>
          <p:nvPicPr>
            <p:cNvPr id="16" name="Picture 15" descr="A person in a suit and tie&#10;&#10;Description automatically generated">
              <a:extLst>
                <a:ext uri="{FF2B5EF4-FFF2-40B4-BE49-F238E27FC236}">
                  <a16:creationId xmlns:a16="http://schemas.microsoft.com/office/drawing/2014/main" id="{CD785DBF-9A31-6C74-4A60-478969CFFA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29" t="13090" r="5029" b="25142"/>
            <a:stretch/>
          </p:blipFill>
          <p:spPr>
            <a:xfrm>
              <a:off x="6130131" y="2216504"/>
              <a:ext cx="1819656" cy="1874520"/>
            </a:xfrm>
            <a:prstGeom prst="ellipse">
              <a:avLst/>
            </a:prstGeom>
          </p:spPr>
        </p:pic>
      </p:grpSp>
      <p:grpSp>
        <p:nvGrpSpPr>
          <p:cNvPr id="9" name="Group 8">
            <a:extLst>
              <a:ext uri="{FF2B5EF4-FFF2-40B4-BE49-F238E27FC236}">
                <a16:creationId xmlns:a16="http://schemas.microsoft.com/office/drawing/2014/main" id="{D7E19A93-9C9B-4B2F-B705-6031EAA14969}"/>
              </a:ext>
            </a:extLst>
          </p:cNvPr>
          <p:cNvGrpSpPr/>
          <p:nvPr/>
        </p:nvGrpSpPr>
        <p:grpSpPr>
          <a:xfrm>
            <a:off x="389143" y="4017992"/>
            <a:ext cx="2158496" cy="2336881"/>
            <a:chOff x="270141" y="2827141"/>
            <a:chExt cx="2158496" cy="2336881"/>
          </a:xfrm>
        </p:grpSpPr>
        <p:sp>
          <p:nvSpPr>
            <p:cNvPr id="3" name="TextBox 2">
              <a:extLst>
                <a:ext uri="{FF2B5EF4-FFF2-40B4-BE49-F238E27FC236}">
                  <a16:creationId xmlns:a16="http://schemas.microsoft.com/office/drawing/2014/main" id="{A4A0D9A8-40DD-12C0-BE8F-25BDF94181EE}"/>
                </a:ext>
              </a:extLst>
            </p:cNvPr>
            <p:cNvSpPr txBox="1"/>
            <p:nvPr/>
          </p:nvSpPr>
          <p:spPr>
            <a:xfrm>
              <a:off x="270141" y="4702357"/>
              <a:ext cx="2158496"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Katrina Cox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Council Co-Chair</a:t>
              </a:r>
            </a:p>
          </p:txBody>
        </p:sp>
        <p:pic>
          <p:nvPicPr>
            <p:cNvPr id="20" name="Picture 19" descr="A person smiling at the camera&#10;&#10;Description automatically generated">
              <a:extLst>
                <a:ext uri="{FF2B5EF4-FFF2-40B4-BE49-F238E27FC236}">
                  <a16:creationId xmlns:a16="http://schemas.microsoft.com/office/drawing/2014/main" id="{606FA529-164C-245A-C142-A27FF96CEE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 r="-53" b="17534"/>
            <a:stretch/>
          </p:blipFill>
          <p:spPr>
            <a:xfrm>
              <a:off x="439074" y="2827141"/>
              <a:ext cx="1820631" cy="1875216"/>
            </a:xfrm>
            <a:prstGeom prst="ellipse">
              <a:avLst/>
            </a:prstGeom>
          </p:spPr>
        </p:pic>
      </p:grpSp>
      <p:pic>
        <p:nvPicPr>
          <p:cNvPr id="2" name="Picture 1" descr="A blue and yellow logo&#10;&#10;Description automatically generated">
            <a:extLst>
              <a:ext uri="{FF2B5EF4-FFF2-40B4-BE49-F238E27FC236}">
                <a16:creationId xmlns:a16="http://schemas.microsoft.com/office/drawing/2014/main" id="{5C4338CC-1DA6-FC1D-2D9A-872C5FDF8A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0" r="14021"/>
          <a:stretch/>
        </p:blipFill>
        <p:spPr>
          <a:xfrm>
            <a:off x="525373" y="592140"/>
            <a:ext cx="3169662" cy="2375431"/>
          </a:xfrm>
          <a:prstGeom prst="rect">
            <a:avLst/>
          </a:prstGeom>
        </p:spPr>
      </p:pic>
      <p:sp>
        <p:nvSpPr>
          <p:cNvPr id="4" name="TextBox 3">
            <a:extLst>
              <a:ext uri="{FF2B5EF4-FFF2-40B4-BE49-F238E27FC236}">
                <a16:creationId xmlns:a16="http://schemas.microsoft.com/office/drawing/2014/main" id="{5064BC3A-E297-FC61-1117-A95AB029353F}"/>
              </a:ext>
            </a:extLst>
          </p:cNvPr>
          <p:cNvSpPr txBox="1"/>
          <p:nvPr/>
        </p:nvSpPr>
        <p:spPr>
          <a:xfrm>
            <a:off x="389143" y="2811002"/>
            <a:ext cx="3305892" cy="94748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5D498D"/>
                </a:solidFill>
                <a:effectLst/>
                <a:uLnTx/>
                <a:uFillTx/>
                <a:latin typeface="Museo500"/>
                <a:ea typeface="+mn-ea"/>
                <a:cs typeface="+mn-cs"/>
              </a:rPr>
              <a:t>Collegiate Advisory Council</a:t>
            </a:r>
          </a:p>
        </p:txBody>
      </p:sp>
      <p:grpSp>
        <p:nvGrpSpPr>
          <p:cNvPr id="32" name="Group 31">
            <a:extLst>
              <a:ext uri="{FF2B5EF4-FFF2-40B4-BE49-F238E27FC236}">
                <a16:creationId xmlns:a16="http://schemas.microsoft.com/office/drawing/2014/main" id="{2A5FE0F4-5513-27A1-CADD-671F4ECACE1B}"/>
              </a:ext>
            </a:extLst>
          </p:cNvPr>
          <p:cNvGrpSpPr/>
          <p:nvPr/>
        </p:nvGrpSpPr>
        <p:grpSpPr>
          <a:xfrm>
            <a:off x="4265952" y="902764"/>
            <a:ext cx="2329982" cy="1768862"/>
            <a:chOff x="4049658" y="902764"/>
            <a:chExt cx="2329982" cy="1768862"/>
          </a:xfrm>
        </p:grpSpPr>
        <p:sp>
          <p:nvSpPr>
            <p:cNvPr id="10" name="TextBox 9">
              <a:extLst>
                <a:ext uri="{FF2B5EF4-FFF2-40B4-BE49-F238E27FC236}">
                  <a16:creationId xmlns:a16="http://schemas.microsoft.com/office/drawing/2014/main" id="{10EC8129-BA24-EFDE-B959-504BB446438B}"/>
                </a:ext>
              </a:extLst>
            </p:cNvPr>
            <p:cNvSpPr txBox="1"/>
            <p:nvPr/>
          </p:nvSpPr>
          <p:spPr>
            <a:xfrm>
              <a:off x="4049658" y="2209961"/>
              <a:ext cx="2329982"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Heidi J. Welch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Eastern Division Representative</a:t>
              </a:r>
            </a:p>
          </p:txBody>
        </p:sp>
        <p:pic>
          <p:nvPicPr>
            <p:cNvPr id="25" name="Picture 24" descr="A person in a car&#10;&#10;Description automatically generated">
              <a:extLst>
                <a:ext uri="{FF2B5EF4-FFF2-40B4-BE49-F238E27FC236}">
                  <a16:creationId xmlns:a16="http://schemas.microsoft.com/office/drawing/2014/main" id="{3BC781F2-A364-E808-3BBF-29BDD8C1E8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2343" y="902764"/>
              <a:ext cx="1104612" cy="1152416"/>
            </a:xfrm>
            <a:prstGeom prst="ellipse">
              <a:avLst/>
            </a:prstGeom>
          </p:spPr>
        </p:pic>
      </p:grpSp>
      <p:grpSp>
        <p:nvGrpSpPr>
          <p:cNvPr id="5" name="Group 4">
            <a:extLst>
              <a:ext uri="{FF2B5EF4-FFF2-40B4-BE49-F238E27FC236}">
                <a16:creationId xmlns:a16="http://schemas.microsoft.com/office/drawing/2014/main" id="{B46E3E4B-2787-682F-D2D6-28716483E382}"/>
              </a:ext>
            </a:extLst>
          </p:cNvPr>
          <p:cNvGrpSpPr/>
          <p:nvPr/>
        </p:nvGrpSpPr>
        <p:grpSpPr>
          <a:xfrm>
            <a:off x="6197474" y="902764"/>
            <a:ext cx="2162716" cy="1927940"/>
            <a:chOff x="7164070" y="784951"/>
            <a:chExt cx="2162716" cy="1927940"/>
          </a:xfrm>
        </p:grpSpPr>
        <p:sp>
          <p:nvSpPr>
            <p:cNvPr id="11" name="TextBox 10">
              <a:extLst>
                <a:ext uri="{FF2B5EF4-FFF2-40B4-BE49-F238E27FC236}">
                  <a16:creationId xmlns:a16="http://schemas.microsoft.com/office/drawing/2014/main" id="{EE90B59E-5083-A7FB-5281-7D130A383770}"/>
                </a:ext>
              </a:extLst>
            </p:cNvPr>
            <p:cNvSpPr txBox="1"/>
            <p:nvPr/>
          </p:nvSpPr>
          <p:spPr>
            <a:xfrm>
              <a:off x="7164070" y="2066560"/>
              <a:ext cx="2162716"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Aaron Lohmeyer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North Central Division Representative</a:t>
              </a:r>
            </a:p>
          </p:txBody>
        </p:sp>
        <p:pic>
          <p:nvPicPr>
            <p:cNvPr id="27" name="Picture 26" descr="A person smiling with his hands in his pockets&#10;&#10;Description automatically generated">
              <a:extLst>
                <a:ext uri="{FF2B5EF4-FFF2-40B4-BE49-F238E27FC236}">
                  <a16:creationId xmlns:a16="http://schemas.microsoft.com/office/drawing/2014/main" id="{D420A641-4DD8-0E59-AE11-1F9D92EEB9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759" r="15490" b="55709"/>
            <a:stretch/>
          </p:blipFill>
          <p:spPr>
            <a:xfrm>
              <a:off x="7692216" y="784951"/>
              <a:ext cx="1106424" cy="1152144"/>
            </a:xfrm>
            <a:prstGeom prst="ellipse">
              <a:avLst/>
            </a:prstGeom>
          </p:spPr>
        </p:pic>
      </p:grpSp>
      <p:sp>
        <p:nvSpPr>
          <p:cNvPr id="12" name="TextBox 11">
            <a:extLst>
              <a:ext uri="{FF2B5EF4-FFF2-40B4-BE49-F238E27FC236}">
                <a16:creationId xmlns:a16="http://schemas.microsoft.com/office/drawing/2014/main" id="{3ADDAD1B-FE80-69A1-93A1-A9FA9ABA3317}"/>
              </a:ext>
            </a:extLst>
          </p:cNvPr>
          <p:cNvSpPr txBox="1"/>
          <p:nvPr/>
        </p:nvSpPr>
        <p:spPr>
          <a:xfrm>
            <a:off x="8164575" y="2184372"/>
            <a:ext cx="173625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Lori Gray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Northwest Division Representative</a:t>
            </a:r>
          </a:p>
        </p:txBody>
      </p:sp>
      <p:grpSp>
        <p:nvGrpSpPr>
          <p:cNvPr id="35" name="Group 34">
            <a:extLst>
              <a:ext uri="{FF2B5EF4-FFF2-40B4-BE49-F238E27FC236}">
                <a16:creationId xmlns:a16="http://schemas.microsoft.com/office/drawing/2014/main" id="{8023CD5E-D517-88D8-1AA5-F9390442E82A}"/>
              </a:ext>
            </a:extLst>
          </p:cNvPr>
          <p:cNvGrpSpPr/>
          <p:nvPr/>
        </p:nvGrpSpPr>
        <p:grpSpPr>
          <a:xfrm>
            <a:off x="5067261" y="2856707"/>
            <a:ext cx="2329982" cy="1937195"/>
            <a:chOff x="6181525" y="2764375"/>
            <a:chExt cx="2329982" cy="1937195"/>
          </a:xfrm>
        </p:grpSpPr>
        <p:sp>
          <p:nvSpPr>
            <p:cNvPr id="14" name="TextBox 13">
              <a:extLst>
                <a:ext uri="{FF2B5EF4-FFF2-40B4-BE49-F238E27FC236}">
                  <a16:creationId xmlns:a16="http://schemas.microsoft.com/office/drawing/2014/main" id="{CAE14D51-F87F-536D-9850-3F5D6E404A9B}"/>
                </a:ext>
              </a:extLst>
            </p:cNvPr>
            <p:cNvSpPr txBox="1"/>
            <p:nvPr/>
          </p:nvSpPr>
          <p:spPr>
            <a:xfrm>
              <a:off x="6181525" y="4055239"/>
              <a:ext cx="232998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Brett Martinez</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Southwestern Division Representative</a:t>
              </a:r>
            </a:p>
          </p:txBody>
        </p:sp>
        <p:pic>
          <p:nvPicPr>
            <p:cNvPr id="34" name="Picture 33" descr="A person leaning against a stone wall&#10;&#10;Description automatically generated">
              <a:extLst>
                <a:ext uri="{FF2B5EF4-FFF2-40B4-BE49-F238E27FC236}">
                  <a16:creationId xmlns:a16="http://schemas.microsoft.com/office/drawing/2014/main" id="{C4F0836B-FE89-CE0D-4EAE-DDA4AD07E9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965" t="20774" r="31351" b="28781"/>
            <a:stretch/>
          </p:blipFill>
          <p:spPr>
            <a:xfrm>
              <a:off x="6793304" y="2764375"/>
              <a:ext cx="1106424" cy="1152144"/>
            </a:xfrm>
            <a:prstGeom prst="ellipse">
              <a:avLst/>
            </a:prstGeom>
          </p:spPr>
        </p:pic>
      </p:grpSp>
      <p:sp>
        <p:nvSpPr>
          <p:cNvPr id="13" name="TextBox 12">
            <a:extLst>
              <a:ext uri="{FF2B5EF4-FFF2-40B4-BE49-F238E27FC236}">
                <a16:creationId xmlns:a16="http://schemas.microsoft.com/office/drawing/2014/main" id="{3A7BDDFD-AF4E-7D2B-28B1-5504E18F0480}"/>
              </a:ext>
            </a:extLst>
          </p:cNvPr>
          <p:cNvSpPr txBox="1"/>
          <p:nvPr/>
        </p:nvSpPr>
        <p:spPr>
          <a:xfrm>
            <a:off x="9697638" y="2183050"/>
            <a:ext cx="2329982"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Debbie S. O’Connell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Southern Division Representative</a:t>
            </a:r>
          </a:p>
        </p:txBody>
      </p:sp>
      <p:grpSp>
        <p:nvGrpSpPr>
          <p:cNvPr id="41" name="Group 40">
            <a:extLst>
              <a:ext uri="{FF2B5EF4-FFF2-40B4-BE49-F238E27FC236}">
                <a16:creationId xmlns:a16="http://schemas.microsoft.com/office/drawing/2014/main" id="{95DFF7D3-68DF-C54B-FA44-59396774FB20}"/>
              </a:ext>
            </a:extLst>
          </p:cNvPr>
          <p:cNvGrpSpPr/>
          <p:nvPr/>
        </p:nvGrpSpPr>
        <p:grpSpPr>
          <a:xfrm>
            <a:off x="6927964" y="2852928"/>
            <a:ext cx="2329982" cy="1752529"/>
            <a:chOff x="7048645" y="2895589"/>
            <a:chExt cx="2329982" cy="1752529"/>
          </a:xfrm>
        </p:grpSpPr>
        <p:sp>
          <p:nvSpPr>
            <p:cNvPr id="15" name="TextBox 14">
              <a:extLst>
                <a:ext uri="{FF2B5EF4-FFF2-40B4-BE49-F238E27FC236}">
                  <a16:creationId xmlns:a16="http://schemas.microsoft.com/office/drawing/2014/main" id="{5DEB76AB-19BF-E080-AA43-391DD56047D7}"/>
                </a:ext>
              </a:extLst>
            </p:cNvPr>
            <p:cNvSpPr txBox="1"/>
            <p:nvPr/>
          </p:nvSpPr>
          <p:spPr>
            <a:xfrm>
              <a:off x="7048645" y="4186453"/>
              <a:ext cx="2329982"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Michelle McConkey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Western Division Representative</a:t>
              </a:r>
            </a:p>
          </p:txBody>
        </p:sp>
        <p:pic>
          <p:nvPicPr>
            <p:cNvPr id="40" name="Picture 39" descr="A person smiling for a picture&#10;&#10;Description automatically generated">
              <a:extLst>
                <a:ext uri="{FF2B5EF4-FFF2-40B4-BE49-F238E27FC236}">
                  <a16:creationId xmlns:a16="http://schemas.microsoft.com/office/drawing/2014/main" id="{406265A7-8CEF-277A-E6F8-2CB271474FE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5501" t="16501" r="35501" b="38114"/>
            <a:stretch/>
          </p:blipFill>
          <p:spPr>
            <a:xfrm>
              <a:off x="7660424" y="2895589"/>
              <a:ext cx="1106424" cy="1152144"/>
            </a:xfrm>
            <a:prstGeom prst="ellipse">
              <a:avLst/>
            </a:prstGeom>
          </p:spPr>
        </p:pic>
      </p:grpSp>
      <p:grpSp>
        <p:nvGrpSpPr>
          <p:cNvPr id="44" name="Group 43">
            <a:extLst>
              <a:ext uri="{FF2B5EF4-FFF2-40B4-BE49-F238E27FC236}">
                <a16:creationId xmlns:a16="http://schemas.microsoft.com/office/drawing/2014/main" id="{A719FEF3-07DF-F45C-26B0-FC1491D15843}"/>
              </a:ext>
            </a:extLst>
          </p:cNvPr>
          <p:cNvGrpSpPr/>
          <p:nvPr/>
        </p:nvGrpSpPr>
        <p:grpSpPr>
          <a:xfrm>
            <a:off x="9327742" y="2852928"/>
            <a:ext cx="1213435" cy="1752529"/>
            <a:chOff x="10016759" y="2824136"/>
            <a:chExt cx="1213435" cy="1752529"/>
          </a:xfrm>
        </p:grpSpPr>
        <p:sp>
          <p:nvSpPr>
            <p:cNvPr id="17" name="TextBox 16">
              <a:extLst>
                <a:ext uri="{FF2B5EF4-FFF2-40B4-BE49-F238E27FC236}">
                  <a16:creationId xmlns:a16="http://schemas.microsoft.com/office/drawing/2014/main" id="{D9EFA02A-F075-5CFA-4FCA-150EF2F7FC66}"/>
                </a:ext>
              </a:extLst>
            </p:cNvPr>
            <p:cNvSpPr txBox="1"/>
            <p:nvPr/>
          </p:nvSpPr>
          <p:spPr>
            <a:xfrm>
              <a:off x="10016759" y="4115000"/>
              <a:ext cx="121343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Susan L. Smith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Past Chair</a:t>
              </a:r>
            </a:p>
          </p:txBody>
        </p:sp>
        <p:pic>
          <p:nvPicPr>
            <p:cNvPr id="43" name="Picture 42" descr="A person in a suit and glasses smiling&#10;&#10;Description automatically generated">
              <a:extLst>
                <a:ext uri="{FF2B5EF4-FFF2-40B4-BE49-F238E27FC236}">
                  <a16:creationId xmlns:a16="http://schemas.microsoft.com/office/drawing/2014/main" id="{25E344F2-028E-24E5-5495-6FDB6D7EB1AD}"/>
                </a:ext>
              </a:extLst>
            </p:cNvPr>
            <p:cNvPicPr>
              <a:picLocks noChangeAspect="1"/>
            </p:cNvPicPr>
            <p:nvPr/>
          </p:nvPicPr>
          <p:blipFill rotWithShape="1">
            <a:blip r:embed="rId9">
              <a:extLst>
                <a:ext uri="{28A0092B-C50C-407E-A947-70E740481C1C}">
                  <a14:useLocalDpi xmlns:a14="http://schemas.microsoft.com/office/drawing/2010/main" val="0"/>
                </a:ext>
              </a:extLst>
            </a:blip>
            <a:srcRect l="20198" r="24748" b="34968"/>
            <a:stretch/>
          </p:blipFill>
          <p:spPr>
            <a:xfrm>
              <a:off x="10070265" y="2824136"/>
              <a:ext cx="1106424" cy="1152144"/>
            </a:xfrm>
            <a:prstGeom prst="ellipse">
              <a:avLst/>
            </a:prstGeom>
          </p:spPr>
        </p:pic>
      </p:grpSp>
      <p:pic>
        <p:nvPicPr>
          <p:cNvPr id="18" name="Picture 17" descr="A person wearing glasses and a blue shirt&#10;&#10;Description automatically generated">
            <a:extLst>
              <a:ext uri="{FF2B5EF4-FFF2-40B4-BE49-F238E27FC236}">
                <a16:creationId xmlns:a16="http://schemas.microsoft.com/office/drawing/2014/main" id="{6D854D9B-5DD1-B50C-10BB-686936A4981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652" r="7652" b="41202"/>
          <a:stretch/>
        </p:blipFill>
        <p:spPr>
          <a:xfrm>
            <a:off x="8479488" y="904086"/>
            <a:ext cx="1106424" cy="1152144"/>
          </a:xfrm>
          <a:prstGeom prst="ellipse">
            <a:avLst/>
          </a:prstGeom>
        </p:spPr>
      </p:pic>
      <p:pic>
        <p:nvPicPr>
          <p:cNvPr id="21" name="Picture 20" descr="A person in a black suit&#10;&#10;Description automatically generated">
            <a:extLst>
              <a:ext uri="{FF2B5EF4-FFF2-40B4-BE49-F238E27FC236}">
                <a16:creationId xmlns:a16="http://schemas.microsoft.com/office/drawing/2014/main" id="{96C49757-49B3-F56E-27DE-1A5DCC9D19D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7602" t="16011" r="22548" b="42410"/>
          <a:stretch/>
        </p:blipFill>
        <p:spPr>
          <a:xfrm>
            <a:off x="10233356" y="902764"/>
            <a:ext cx="1106424" cy="1152144"/>
          </a:xfrm>
          <a:prstGeom prst="ellipse">
            <a:avLst/>
          </a:prstGeom>
        </p:spPr>
      </p:pic>
      <p:pic>
        <p:nvPicPr>
          <p:cNvPr id="23" name="Picture 22" descr="A person in a suit and tie&#10;&#10;Description automatically generated">
            <a:extLst>
              <a:ext uri="{FF2B5EF4-FFF2-40B4-BE49-F238E27FC236}">
                <a16:creationId xmlns:a16="http://schemas.microsoft.com/office/drawing/2014/main" id="{EDCBD103-1444-55A6-99CC-D0350FFD9EF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425" t="4799" r="41316" b="39907"/>
          <a:stretch/>
        </p:blipFill>
        <p:spPr>
          <a:xfrm>
            <a:off x="4876825" y="4821331"/>
            <a:ext cx="1106424" cy="1152144"/>
          </a:xfrm>
          <a:prstGeom prst="ellipse">
            <a:avLst/>
          </a:prstGeom>
        </p:spPr>
      </p:pic>
      <p:sp>
        <p:nvSpPr>
          <p:cNvPr id="24" name="TextBox 23">
            <a:extLst>
              <a:ext uri="{FF2B5EF4-FFF2-40B4-BE49-F238E27FC236}">
                <a16:creationId xmlns:a16="http://schemas.microsoft.com/office/drawing/2014/main" id="{3685F4AD-E8E3-04AC-41DE-AF56CF34544B}"/>
              </a:ext>
            </a:extLst>
          </p:cNvPr>
          <p:cNvSpPr txBox="1"/>
          <p:nvPr/>
        </p:nvSpPr>
        <p:spPr>
          <a:xfrm>
            <a:off x="4490292" y="6086461"/>
            <a:ext cx="187948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Scott Hedgecock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National Executive Board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Liaison</a:t>
            </a:r>
          </a:p>
        </p:txBody>
      </p:sp>
      <p:pic>
        <p:nvPicPr>
          <p:cNvPr id="28" name="Picture 27" descr="A person in a blue jacket&#10;&#10;Description automatically generated">
            <a:extLst>
              <a:ext uri="{FF2B5EF4-FFF2-40B4-BE49-F238E27FC236}">
                <a16:creationId xmlns:a16="http://schemas.microsoft.com/office/drawing/2014/main" id="{2D6F30A3-D061-6AB0-9AE5-D616BB67425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8886" r="18886" b="48851"/>
          <a:stretch/>
        </p:blipFill>
        <p:spPr>
          <a:xfrm>
            <a:off x="6699209" y="4821331"/>
            <a:ext cx="1106424" cy="1152144"/>
          </a:xfrm>
          <a:prstGeom prst="ellipse">
            <a:avLst/>
          </a:prstGeom>
        </p:spPr>
      </p:pic>
      <p:sp>
        <p:nvSpPr>
          <p:cNvPr id="33" name="TextBox 32">
            <a:extLst>
              <a:ext uri="{FF2B5EF4-FFF2-40B4-BE49-F238E27FC236}">
                <a16:creationId xmlns:a16="http://schemas.microsoft.com/office/drawing/2014/main" id="{524C3808-9BC9-324F-422B-B9DB065915FD}"/>
              </a:ext>
            </a:extLst>
          </p:cNvPr>
          <p:cNvSpPr txBox="1"/>
          <p:nvPr/>
        </p:nvSpPr>
        <p:spPr>
          <a:xfrm>
            <a:off x="6312677" y="6108329"/>
            <a:ext cx="1879489"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Tomisha Price-Brock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Member-At-Large</a:t>
            </a:r>
          </a:p>
        </p:txBody>
      </p:sp>
      <p:pic>
        <p:nvPicPr>
          <p:cNvPr id="45" name="Picture 44" descr="A person wearing glasses and a blue shirt&#10;&#10;Description automatically generated">
            <a:extLst>
              <a:ext uri="{FF2B5EF4-FFF2-40B4-BE49-F238E27FC236}">
                <a16:creationId xmlns:a16="http://schemas.microsoft.com/office/drawing/2014/main" id="{CFE3B917-35AB-7D7E-A582-8B757BC76AD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1439" t="8785" r="25800" b="8785"/>
          <a:stretch/>
        </p:blipFill>
        <p:spPr>
          <a:xfrm>
            <a:off x="8479488" y="4801770"/>
            <a:ext cx="1106424" cy="1152144"/>
          </a:xfrm>
          <a:prstGeom prst="ellipse">
            <a:avLst/>
          </a:prstGeom>
        </p:spPr>
      </p:pic>
      <p:sp>
        <p:nvSpPr>
          <p:cNvPr id="46" name="TextBox 45">
            <a:extLst>
              <a:ext uri="{FF2B5EF4-FFF2-40B4-BE49-F238E27FC236}">
                <a16:creationId xmlns:a16="http://schemas.microsoft.com/office/drawing/2014/main" id="{017882AA-12F5-6F79-0F4E-5A860D0748D5}"/>
              </a:ext>
            </a:extLst>
          </p:cNvPr>
          <p:cNvSpPr txBox="1"/>
          <p:nvPr/>
        </p:nvSpPr>
        <p:spPr>
          <a:xfrm>
            <a:off x="8092955" y="6086461"/>
            <a:ext cx="1879489"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Ruth LeMay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Member-At-Large</a:t>
            </a:r>
          </a:p>
        </p:txBody>
      </p:sp>
      <p:pic>
        <p:nvPicPr>
          <p:cNvPr id="48" name="Picture 47" descr="A person with blonde hair wearing a green sweater&#10;&#10;Description automatically generated">
            <a:extLst>
              <a:ext uri="{FF2B5EF4-FFF2-40B4-BE49-F238E27FC236}">
                <a16:creationId xmlns:a16="http://schemas.microsoft.com/office/drawing/2014/main" id="{7A43F779-06E6-2FFA-440F-032B9E4DB3F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0540" t="11909" r="10540" b="22346"/>
          <a:stretch/>
        </p:blipFill>
        <p:spPr>
          <a:xfrm>
            <a:off x="10233356" y="4821331"/>
            <a:ext cx="1106424" cy="1152144"/>
          </a:xfrm>
          <a:prstGeom prst="ellipse">
            <a:avLst/>
          </a:prstGeom>
        </p:spPr>
      </p:pic>
      <p:sp>
        <p:nvSpPr>
          <p:cNvPr id="49" name="TextBox 48">
            <a:extLst>
              <a:ext uri="{FF2B5EF4-FFF2-40B4-BE49-F238E27FC236}">
                <a16:creationId xmlns:a16="http://schemas.microsoft.com/office/drawing/2014/main" id="{8C4715A4-333E-9C40-181D-0DC0D0D6A74C}"/>
              </a:ext>
            </a:extLst>
          </p:cNvPr>
          <p:cNvSpPr txBox="1"/>
          <p:nvPr/>
        </p:nvSpPr>
        <p:spPr>
          <a:xfrm>
            <a:off x="9846823" y="6086461"/>
            <a:ext cx="1879489"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Jill Wilson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Member-At-Large</a:t>
            </a:r>
          </a:p>
        </p:txBody>
      </p:sp>
    </p:spTree>
    <p:extLst>
      <p:ext uri="{BB962C8B-B14F-4D97-AF65-F5344CB8AC3E}">
        <p14:creationId xmlns:p14="http://schemas.microsoft.com/office/powerpoint/2010/main" val="30480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C3CD-A31E-B0EF-DBC9-74B3F47E3AFC}"/>
              </a:ext>
            </a:extLst>
          </p:cNvPr>
          <p:cNvSpPr txBox="1"/>
          <p:nvPr/>
        </p:nvSpPr>
        <p:spPr>
          <a:xfrm>
            <a:off x="4456043" y="5107017"/>
            <a:ext cx="3279914" cy="1200329"/>
          </a:xfrm>
          <a:prstGeom prst="rect">
            <a:avLst/>
          </a:prstGeom>
          <a:noFill/>
        </p:spPr>
        <p:txBody>
          <a:bodyPr wrap="square" rtlCol="0">
            <a:spAutoFit/>
          </a:bodyPr>
          <a:lstStyle/>
          <a:p>
            <a:pPr algn="ctr"/>
            <a:r>
              <a:rPr lang="en-US" b="1" dirty="0">
                <a:solidFill>
                  <a:srgbClr val="5D498D"/>
                </a:solidFill>
                <a:latin typeface="Museo500"/>
              </a:rPr>
              <a:t>Ben Reyes</a:t>
            </a:r>
          </a:p>
          <a:p>
            <a:pPr algn="ctr"/>
            <a:r>
              <a:rPr lang="en-US" b="1" dirty="0">
                <a:solidFill>
                  <a:srgbClr val="5D498D"/>
                </a:solidFill>
                <a:latin typeface="Museo500"/>
              </a:rPr>
              <a:t>NAfME Membership Manager</a:t>
            </a:r>
          </a:p>
          <a:p>
            <a:pPr algn="ctr"/>
            <a:r>
              <a:rPr lang="en-US" b="1" i="0" dirty="0">
                <a:solidFill>
                  <a:srgbClr val="5D498D"/>
                </a:solidFill>
                <a:effectLst/>
                <a:latin typeface="Museo500"/>
              </a:rPr>
              <a:t>Collegiate Program Manager</a:t>
            </a:r>
          </a:p>
          <a:p>
            <a:pPr algn="ctr"/>
            <a:r>
              <a:rPr lang="en-US" b="1" i="0" dirty="0">
                <a:solidFill>
                  <a:srgbClr val="5D498D"/>
                </a:solidFill>
                <a:effectLst/>
                <a:latin typeface="Museo500"/>
              </a:rPr>
              <a:t>benr@nafme.org</a:t>
            </a:r>
            <a:endParaRPr lang="en-US"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838200" y="746444"/>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NAfME Collegiate Program Manager</a:t>
            </a:r>
          </a:p>
        </p:txBody>
      </p:sp>
      <p:pic>
        <p:nvPicPr>
          <p:cNvPr id="3" name="Picture 2" descr="A person in a suit and tie&#10;&#10;Description automatically generated">
            <a:extLst>
              <a:ext uri="{FF2B5EF4-FFF2-40B4-BE49-F238E27FC236}">
                <a16:creationId xmlns:a16="http://schemas.microsoft.com/office/drawing/2014/main" id="{1F52D5D9-5440-6D14-6051-A1E61396FB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72" t="6294" r="231" b="15968"/>
          <a:stretch/>
        </p:blipFill>
        <p:spPr>
          <a:xfrm>
            <a:off x="4650093" y="1942786"/>
            <a:ext cx="2891814" cy="2972427"/>
          </a:xfrm>
          <a:prstGeom prst="ellipse">
            <a:avLst/>
          </a:prstGeom>
        </p:spPr>
      </p:pic>
    </p:spTree>
    <p:extLst>
      <p:ext uri="{BB962C8B-B14F-4D97-AF65-F5344CB8AC3E}">
        <p14:creationId xmlns:p14="http://schemas.microsoft.com/office/powerpoint/2010/main" val="429123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C3CD-A31E-B0EF-DBC9-74B3F47E3AFC}"/>
              </a:ext>
            </a:extLst>
          </p:cNvPr>
          <p:cNvSpPr txBox="1"/>
          <p:nvPr/>
        </p:nvSpPr>
        <p:spPr>
          <a:xfrm>
            <a:off x="4449707" y="5229921"/>
            <a:ext cx="3279914" cy="1200329"/>
          </a:xfrm>
          <a:prstGeom prst="rect">
            <a:avLst/>
          </a:prstGeom>
          <a:noFill/>
        </p:spPr>
        <p:txBody>
          <a:bodyPr wrap="square" rtlCol="0">
            <a:spAutoFit/>
          </a:bodyPr>
          <a:lstStyle/>
          <a:p>
            <a:pPr algn="ctr"/>
            <a:r>
              <a:rPr lang="en-US" sz="2400" b="1" dirty="0">
                <a:solidFill>
                  <a:srgbClr val="5D498D"/>
                </a:solidFill>
                <a:latin typeface="Museo500"/>
              </a:rPr>
              <a:t>Chapter Advisor Name</a:t>
            </a:r>
          </a:p>
          <a:p>
            <a:pPr algn="ctr"/>
            <a:r>
              <a:rPr lang="en-US" sz="2400" b="1" dirty="0">
                <a:solidFill>
                  <a:srgbClr val="5D498D"/>
                </a:solidFill>
                <a:latin typeface="Museo500"/>
              </a:rPr>
              <a:t>Title</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935192" y="569323"/>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Chapter Advisor</a:t>
            </a:r>
          </a:p>
        </p:txBody>
      </p:sp>
      <p:sp>
        <p:nvSpPr>
          <p:cNvPr id="3" name="Rectangle 2">
            <a:extLst>
              <a:ext uri="{FF2B5EF4-FFF2-40B4-BE49-F238E27FC236}">
                <a16:creationId xmlns:a16="http://schemas.microsoft.com/office/drawing/2014/main" id="{001D3147-09D3-9B91-45F6-D85F44639ABF}"/>
              </a:ext>
            </a:extLst>
          </p:cNvPr>
          <p:cNvSpPr/>
          <p:nvPr/>
        </p:nvSpPr>
        <p:spPr>
          <a:xfrm>
            <a:off x="4701338" y="1609942"/>
            <a:ext cx="2776654" cy="33674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B065BE-59DC-5460-0054-68EC543BF611}"/>
              </a:ext>
            </a:extLst>
          </p:cNvPr>
          <p:cNvSpPr txBox="1"/>
          <p:nvPr/>
        </p:nvSpPr>
        <p:spPr>
          <a:xfrm>
            <a:off x="5035119" y="1862494"/>
            <a:ext cx="2109091" cy="2862322"/>
          </a:xfrm>
          <a:prstGeom prst="rect">
            <a:avLst/>
          </a:prstGeom>
          <a:noFill/>
        </p:spPr>
        <p:txBody>
          <a:bodyPr wrap="square" rtlCol="0">
            <a:spAutoFit/>
          </a:bodyPr>
          <a:lstStyle/>
          <a:p>
            <a:pPr algn="ctr"/>
            <a:r>
              <a:rPr lang="en-US" dirty="0"/>
              <a:t>Add picture here</a:t>
            </a:r>
          </a:p>
          <a:p>
            <a:pPr algn="ctr"/>
            <a:endParaRPr lang="en-US" dirty="0"/>
          </a:p>
          <a:p>
            <a:pPr algn="ctr"/>
            <a:r>
              <a:rPr lang="en-US" dirty="0"/>
              <a:t>Click Outline of Box</a:t>
            </a:r>
          </a:p>
          <a:p>
            <a:pPr algn="ctr"/>
            <a:endParaRPr lang="en-US" dirty="0"/>
          </a:p>
          <a:p>
            <a:pPr algn="ctr"/>
            <a:r>
              <a:rPr lang="en-US" dirty="0"/>
              <a:t>Click </a:t>
            </a:r>
            <a:r>
              <a:rPr lang="en-US" b="1" i="1" dirty="0"/>
              <a:t>Shape Format</a:t>
            </a:r>
            <a:r>
              <a:rPr lang="en-US" b="1" dirty="0"/>
              <a:t> </a:t>
            </a:r>
            <a:r>
              <a:rPr lang="en-US" dirty="0"/>
              <a:t>in top ribbon</a:t>
            </a:r>
          </a:p>
          <a:p>
            <a:pPr algn="ctr"/>
            <a:endParaRPr lang="en-US" dirty="0"/>
          </a:p>
          <a:p>
            <a:pPr algn="ctr"/>
            <a:r>
              <a:rPr lang="en-US" dirty="0"/>
              <a:t>Click </a:t>
            </a:r>
            <a:r>
              <a:rPr lang="en-US" b="1" i="1" dirty="0"/>
              <a:t>Shape Fill</a:t>
            </a:r>
            <a:endParaRPr lang="en-US" dirty="0"/>
          </a:p>
          <a:p>
            <a:pPr algn="ctr"/>
            <a:endParaRPr lang="en-US" dirty="0"/>
          </a:p>
          <a:p>
            <a:pPr algn="ctr"/>
            <a:r>
              <a:rPr lang="en-US" dirty="0"/>
              <a:t>Click </a:t>
            </a:r>
            <a:r>
              <a:rPr lang="en-US" b="1" i="1" dirty="0"/>
              <a:t>Picture</a:t>
            </a:r>
            <a:r>
              <a:rPr lang="en-US" dirty="0"/>
              <a:t> </a:t>
            </a:r>
          </a:p>
        </p:txBody>
      </p:sp>
      <p:sp>
        <p:nvSpPr>
          <p:cNvPr id="2" name="TextBox 1">
            <a:extLst>
              <a:ext uri="{FF2B5EF4-FFF2-40B4-BE49-F238E27FC236}">
                <a16:creationId xmlns:a16="http://schemas.microsoft.com/office/drawing/2014/main" id="{5FCD0349-E675-FBDA-2098-54AEE140C3C2}"/>
              </a:ext>
            </a:extLst>
          </p:cNvPr>
          <p:cNvSpPr txBox="1"/>
          <p:nvPr/>
        </p:nvSpPr>
        <p:spPr>
          <a:xfrm>
            <a:off x="7729621" y="1985532"/>
            <a:ext cx="2109091" cy="2308324"/>
          </a:xfrm>
          <a:prstGeom prst="rect">
            <a:avLst/>
          </a:prstGeom>
          <a:noFill/>
        </p:spPr>
        <p:txBody>
          <a:bodyPr wrap="square" rtlCol="0">
            <a:spAutoFit/>
          </a:bodyPr>
          <a:lstStyle/>
          <a:p>
            <a:pPr algn="ctr"/>
            <a:r>
              <a:rPr lang="en-US" dirty="0"/>
              <a:t>If too much stretching/distorting of image occurs when selecting your picture, you may alternatively use the cropping method: </a:t>
            </a:r>
            <a:r>
              <a:rPr lang="en-US" dirty="0">
                <a:hlinkClick r:id="rId2"/>
              </a:rPr>
              <a:t>tutorial here</a:t>
            </a:r>
            <a:r>
              <a:rPr lang="en-US" dirty="0"/>
              <a:t>.</a:t>
            </a:r>
          </a:p>
        </p:txBody>
      </p:sp>
    </p:spTree>
    <p:extLst>
      <p:ext uri="{BB962C8B-B14F-4D97-AF65-F5344CB8AC3E}">
        <p14:creationId xmlns:p14="http://schemas.microsoft.com/office/powerpoint/2010/main" val="1634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C3CD-A31E-B0EF-DBC9-74B3F47E3AFC}"/>
              </a:ext>
            </a:extLst>
          </p:cNvPr>
          <p:cNvSpPr txBox="1"/>
          <p:nvPr/>
        </p:nvSpPr>
        <p:spPr>
          <a:xfrm>
            <a:off x="230582" y="4937279"/>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President</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941527" y="638162"/>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Student Leadership</a:t>
            </a:r>
          </a:p>
        </p:txBody>
      </p:sp>
      <p:sp>
        <p:nvSpPr>
          <p:cNvPr id="3" name="Rectangle 2">
            <a:extLst>
              <a:ext uri="{FF2B5EF4-FFF2-40B4-BE49-F238E27FC236}">
                <a16:creationId xmlns:a16="http://schemas.microsoft.com/office/drawing/2014/main" id="{001D3147-09D3-9B91-45F6-D85F44639ABF}"/>
              </a:ext>
            </a:extLst>
          </p:cNvPr>
          <p:cNvSpPr/>
          <p:nvPr/>
        </p:nvSpPr>
        <p:spPr>
          <a:xfrm>
            <a:off x="382094" y="1693549"/>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B065BE-59DC-5460-0054-68EC543BF611}"/>
              </a:ext>
            </a:extLst>
          </p:cNvPr>
          <p:cNvSpPr txBox="1"/>
          <p:nvPr/>
        </p:nvSpPr>
        <p:spPr>
          <a:xfrm>
            <a:off x="483937" y="1822404"/>
            <a:ext cx="2109091" cy="2862322"/>
          </a:xfrm>
          <a:prstGeom prst="rect">
            <a:avLst/>
          </a:prstGeom>
          <a:noFill/>
        </p:spPr>
        <p:txBody>
          <a:bodyPr wrap="square" rtlCol="0">
            <a:spAutoFit/>
          </a:bodyPr>
          <a:lstStyle/>
          <a:p>
            <a:pPr algn="ctr"/>
            <a:r>
              <a:rPr lang="en-US" dirty="0"/>
              <a:t>Add picture here</a:t>
            </a:r>
          </a:p>
          <a:p>
            <a:pPr algn="ctr"/>
            <a:endParaRPr lang="en-US" dirty="0"/>
          </a:p>
          <a:p>
            <a:pPr algn="ctr"/>
            <a:r>
              <a:rPr lang="en-US" dirty="0"/>
              <a:t>Click Outline of Box</a:t>
            </a:r>
          </a:p>
          <a:p>
            <a:pPr algn="ctr"/>
            <a:endParaRPr lang="en-US" dirty="0"/>
          </a:p>
          <a:p>
            <a:pPr algn="ctr"/>
            <a:r>
              <a:rPr lang="en-US" dirty="0"/>
              <a:t>Click </a:t>
            </a:r>
            <a:r>
              <a:rPr lang="en-US" b="1" i="1" dirty="0"/>
              <a:t>Shape Format</a:t>
            </a:r>
            <a:r>
              <a:rPr lang="en-US" b="1" dirty="0"/>
              <a:t> </a:t>
            </a:r>
            <a:r>
              <a:rPr lang="en-US" dirty="0"/>
              <a:t>in top ribbon</a:t>
            </a:r>
          </a:p>
          <a:p>
            <a:pPr algn="ctr"/>
            <a:endParaRPr lang="en-US" dirty="0"/>
          </a:p>
          <a:p>
            <a:pPr algn="ctr"/>
            <a:r>
              <a:rPr lang="en-US" dirty="0"/>
              <a:t>Click </a:t>
            </a:r>
            <a:r>
              <a:rPr lang="en-US" b="1" i="1" dirty="0"/>
              <a:t>Shape Fill</a:t>
            </a:r>
            <a:endParaRPr lang="en-US" dirty="0"/>
          </a:p>
          <a:p>
            <a:pPr algn="ctr"/>
            <a:endParaRPr lang="en-US" dirty="0"/>
          </a:p>
          <a:p>
            <a:pPr algn="ctr"/>
            <a:r>
              <a:rPr lang="en-US" dirty="0"/>
              <a:t>Click </a:t>
            </a:r>
            <a:r>
              <a:rPr lang="en-US" b="1" i="1" dirty="0"/>
              <a:t>Picture</a:t>
            </a:r>
            <a:r>
              <a:rPr lang="en-US" dirty="0"/>
              <a:t> </a:t>
            </a:r>
          </a:p>
        </p:txBody>
      </p:sp>
      <p:sp>
        <p:nvSpPr>
          <p:cNvPr id="11" name="Rectangle 10">
            <a:extLst>
              <a:ext uri="{FF2B5EF4-FFF2-40B4-BE49-F238E27FC236}">
                <a16:creationId xmlns:a16="http://schemas.microsoft.com/office/drawing/2014/main" id="{5E682972-BFA1-6D26-815D-15CB054208C3}"/>
              </a:ext>
            </a:extLst>
          </p:cNvPr>
          <p:cNvSpPr/>
          <p:nvPr/>
        </p:nvSpPr>
        <p:spPr>
          <a:xfrm>
            <a:off x="9395284" y="1693549"/>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F4142D-799A-06DD-519E-F479536B1004}"/>
              </a:ext>
            </a:extLst>
          </p:cNvPr>
          <p:cNvSpPr txBox="1"/>
          <p:nvPr/>
        </p:nvSpPr>
        <p:spPr>
          <a:xfrm>
            <a:off x="3259362" y="4932121"/>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Vice President</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13" name="TextBox 12">
            <a:extLst>
              <a:ext uri="{FF2B5EF4-FFF2-40B4-BE49-F238E27FC236}">
                <a16:creationId xmlns:a16="http://schemas.microsoft.com/office/drawing/2014/main" id="{F4288C53-82BF-2114-8B81-5CF0E00775B2}"/>
              </a:ext>
            </a:extLst>
          </p:cNvPr>
          <p:cNvSpPr txBox="1"/>
          <p:nvPr/>
        </p:nvSpPr>
        <p:spPr>
          <a:xfrm>
            <a:off x="6288143" y="4932121"/>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Secretary</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14" name="TextBox 13">
            <a:extLst>
              <a:ext uri="{FF2B5EF4-FFF2-40B4-BE49-F238E27FC236}">
                <a16:creationId xmlns:a16="http://schemas.microsoft.com/office/drawing/2014/main" id="{8BF912D7-F1B2-A7F5-E70F-710BA5087E69}"/>
              </a:ext>
            </a:extLst>
          </p:cNvPr>
          <p:cNvSpPr txBox="1"/>
          <p:nvPr/>
        </p:nvSpPr>
        <p:spPr>
          <a:xfrm>
            <a:off x="9193218" y="4937279"/>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Treasurer</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15" name="TextBox 14">
            <a:extLst>
              <a:ext uri="{FF2B5EF4-FFF2-40B4-BE49-F238E27FC236}">
                <a16:creationId xmlns:a16="http://schemas.microsoft.com/office/drawing/2014/main" id="{B4D6BF97-FEE9-59DB-9998-ACE793663560}"/>
              </a:ext>
            </a:extLst>
          </p:cNvPr>
          <p:cNvSpPr txBox="1"/>
          <p:nvPr/>
        </p:nvSpPr>
        <p:spPr>
          <a:xfrm>
            <a:off x="2583610" y="6377277"/>
            <a:ext cx="7199218" cy="369332"/>
          </a:xfrm>
          <a:prstGeom prst="rect">
            <a:avLst/>
          </a:prstGeom>
          <a:noFill/>
        </p:spPr>
        <p:txBody>
          <a:bodyPr wrap="square" rtlCol="0">
            <a:spAutoFit/>
          </a:bodyPr>
          <a:lstStyle/>
          <a:p>
            <a:r>
              <a:rPr lang="en-US" b="1" i="1" dirty="0">
                <a:highlight>
                  <a:srgbClr val="FFFF00"/>
                </a:highlight>
              </a:rPr>
              <a:t>Adjust according to your chapter needs; delete this box before presenting</a:t>
            </a:r>
          </a:p>
        </p:txBody>
      </p:sp>
      <p:sp>
        <p:nvSpPr>
          <p:cNvPr id="34" name="Freeform: Shape 33">
            <a:extLst>
              <a:ext uri="{FF2B5EF4-FFF2-40B4-BE49-F238E27FC236}">
                <a16:creationId xmlns:a16="http://schemas.microsoft.com/office/drawing/2014/main" id="{6FB2F96E-161A-DE15-5780-EBF001656540}"/>
              </a:ext>
            </a:extLst>
          </p:cNvPr>
          <p:cNvSpPr/>
          <p:nvPr/>
        </p:nvSpPr>
        <p:spPr>
          <a:xfrm>
            <a:off x="1623355" y="852819"/>
            <a:ext cx="4065618" cy="609842"/>
          </a:xfrm>
          <a:custGeom>
            <a:avLst/>
            <a:gdLst>
              <a:gd name="connsiteX0" fmla="*/ 0 w 4065618"/>
              <a:gd name="connsiteY0" fmla="*/ 0 h 609842"/>
              <a:gd name="connsiteX1" fmla="*/ 4065618 w 4065618"/>
              <a:gd name="connsiteY1" fmla="*/ 0 h 609842"/>
              <a:gd name="connsiteX2" fmla="*/ 4065618 w 4065618"/>
              <a:gd name="connsiteY2" fmla="*/ 609842 h 609842"/>
              <a:gd name="connsiteX3" fmla="*/ 0 w 4065618"/>
              <a:gd name="connsiteY3" fmla="*/ 609842 h 609842"/>
              <a:gd name="connsiteX4" fmla="*/ 0 w 4065618"/>
              <a:gd name="connsiteY4" fmla="*/ 0 h 60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618" h="609842">
                <a:moveTo>
                  <a:pt x="0" y="0"/>
                </a:moveTo>
                <a:lnTo>
                  <a:pt x="4065618" y="0"/>
                </a:lnTo>
                <a:lnTo>
                  <a:pt x="4065618" y="609842"/>
                </a:lnTo>
                <a:lnTo>
                  <a:pt x="0" y="609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29540" rIns="129540" bIns="0" numCol="1" spcCol="1270" anchor="b" anchorCtr="0">
            <a:noAutofit/>
          </a:bodyPr>
          <a:lstStyle/>
          <a:p>
            <a:pPr marL="0" lvl="0" indent="0" algn="l" defTabSz="1511300">
              <a:lnSpc>
                <a:spcPct val="90000"/>
              </a:lnSpc>
              <a:spcBef>
                <a:spcPct val="0"/>
              </a:spcBef>
              <a:spcAft>
                <a:spcPct val="35000"/>
              </a:spcAft>
              <a:buNone/>
            </a:pPr>
            <a:endParaRPr lang="en-US" sz="3400" kern="1200"/>
          </a:p>
        </p:txBody>
      </p:sp>
      <p:sp>
        <p:nvSpPr>
          <p:cNvPr id="36" name="Freeform: Shape 35">
            <a:extLst>
              <a:ext uri="{FF2B5EF4-FFF2-40B4-BE49-F238E27FC236}">
                <a16:creationId xmlns:a16="http://schemas.microsoft.com/office/drawing/2014/main" id="{A3FD792A-00D1-2128-AE69-C75DEAE63BE1}"/>
              </a:ext>
            </a:extLst>
          </p:cNvPr>
          <p:cNvSpPr/>
          <p:nvPr/>
        </p:nvSpPr>
        <p:spPr>
          <a:xfrm>
            <a:off x="6118743" y="852819"/>
            <a:ext cx="4065618" cy="609842"/>
          </a:xfrm>
          <a:custGeom>
            <a:avLst/>
            <a:gdLst>
              <a:gd name="connsiteX0" fmla="*/ 0 w 4065618"/>
              <a:gd name="connsiteY0" fmla="*/ 0 h 609842"/>
              <a:gd name="connsiteX1" fmla="*/ 4065618 w 4065618"/>
              <a:gd name="connsiteY1" fmla="*/ 0 h 609842"/>
              <a:gd name="connsiteX2" fmla="*/ 4065618 w 4065618"/>
              <a:gd name="connsiteY2" fmla="*/ 609842 h 609842"/>
              <a:gd name="connsiteX3" fmla="*/ 0 w 4065618"/>
              <a:gd name="connsiteY3" fmla="*/ 609842 h 609842"/>
              <a:gd name="connsiteX4" fmla="*/ 0 w 4065618"/>
              <a:gd name="connsiteY4" fmla="*/ 0 h 60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618" h="609842">
                <a:moveTo>
                  <a:pt x="0" y="0"/>
                </a:moveTo>
                <a:lnTo>
                  <a:pt x="4065618" y="0"/>
                </a:lnTo>
                <a:lnTo>
                  <a:pt x="4065618" y="609842"/>
                </a:lnTo>
                <a:lnTo>
                  <a:pt x="0" y="609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29540" rIns="129540" bIns="0" numCol="1" spcCol="1270" anchor="b" anchorCtr="0">
            <a:noAutofit/>
          </a:bodyPr>
          <a:lstStyle/>
          <a:p>
            <a:pPr marL="0" lvl="0" indent="0" algn="l" defTabSz="1511300">
              <a:lnSpc>
                <a:spcPct val="90000"/>
              </a:lnSpc>
              <a:spcBef>
                <a:spcPct val="0"/>
              </a:spcBef>
              <a:spcAft>
                <a:spcPct val="35000"/>
              </a:spcAft>
              <a:buNone/>
            </a:pPr>
            <a:endParaRPr lang="en-US" sz="3400" kern="1200"/>
          </a:p>
        </p:txBody>
      </p:sp>
      <p:sp>
        <p:nvSpPr>
          <p:cNvPr id="46" name="Rectangle 45">
            <a:extLst>
              <a:ext uri="{FF2B5EF4-FFF2-40B4-BE49-F238E27FC236}">
                <a16:creationId xmlns:a16="http://schemas.microsoft.com/office/drawing/2014/main" id="{B8467948-72EF-52CB-E12A-6C51E3B4F81E}"/>
              </a:ext>
            </a:extLst>
          </p:cNvPr>
          <p:cNvSpPr/>
          <p:nvPr/>
        </p:nvSpPr>
        <p:spPr>
          <a:xfrm>
            <a:off x="6439653" y="1702330"/>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170853C-C42E-660E-7DE3-69BD3087686B}"/>
              </a:ext>
            </a:extLst>
          </p:cNvPr>
          <p:cNvSpPr/>
          <p:nvPr/>
        </p:nvSpPr>
        <p:spPr>
          <a:xfrm>
            <a:off x="3410872" y="1702330"/>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0D15DDE-FBB9-F01B-DAE9-3B5FF3FDE615}"/>
              </a:ext>
            </a:extLst>
          </p:cNvPr>
          <p:cNvSpPr txBox="1"/>
          <p:nvPr/>
        </p:nvSpPr>
        <p:spPr>
          <a:xfrm>
            <a:off x="3512715" y="2105605"/>
            <a:ext cx="2109091" cy="2308324"/>
          </a:xfrm>
          <a:prstGeom prst="rect">
            <a:avLst/>
          </a:prstGeom>
          <a:noFill/>
        </p:spPr>
        <p:txBody>
          <a:bodyPr wrap="square" rtlCol="0">
            <a:spAutoFit/>
          </a:bodyPr>
          <a:lstStyle/>
          <a:p>
            <a:pPr algn="ctr"/>
            <a:r>
              <a:rPr lang="en-US" dirty="0"/>
              <a:t>If too much stretching/distorting of image occurs when selecting your picture, you may alternatively use the cropping method: </a:t>
            </a:r>
            <a:r>
              <a:rPr lang="en-US" dirty="0">
                <a:hlinkClick r:id="rId2"/>
              </a:rPr>
              <a:t>tutorial here</a:t>
            </a:r>
            <a:r>
              <a:rPr lang="en-US" dirty="0"/>
              <a:t>.</a:t>
            </a:r>
          </a:p>
        </p:txBody>
      </p:sp>
    </p:spTree>
    <p:extLst>
      <p:ext uri="{BB962C8B-B14F-4D97-AF65-F5344CB8AC3E}">
        <p14:creationId xmlns:p14="http://schemas.microsoft.com/office/powerpoint/2010/main" val="261083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8F764A8-983C-D6A6-C162-AF3414CBC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05" y="1693973"/>
            <a:ext cx="3889640" cy="38068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4311EA-3A28-D069-17F8-C43F03173BE8}"/>
              </a:ext>
            </a:extLst>
          </p:cNvPr>
          <p:cNvSpPr txBox="1"/>
          <p:nvPr/>
        </p:nvSpPr>
        <p:spPr>
          <a:xfrm>
            <a:off x="837105" y="518255"/>
            <a:ext cx="10417048" cy="707886"/>
          </a:xfrm>
          <a:prstGeom prst="rect">
            <a:avLst/>
          </a:prstGeom>
          <a:noFill/>
        </p:spPr>
        <p:txBody>
          <a:bodyPr wrap="square">
            <a:spAutoFit/>
          </a:bodyPr>
          <a:lstStyle/>
          <a:p>
            <a:pPr algn="ctr"/>
            <a:r>
              <a:rPr lang="en-US" sz="4000" b="1" i="0">
                <a:solidFill>
                  <a:srgbClr val="5D498D"/>
                </a:solidFill>
                <a:effectLst/>
                <a:latin typeface="Museo500"/>
              </a:rPr>
              <a:t>NAfME Strategic Plan</a:t>
            </a:r>
          </a:p>
        </p:txBody>
      </p:sp>
      <p:sp>
        <p:nvSpPr>
          <p:cNvPr id="7" name="TextBox 6">
            <a:extLst>
              <a:ext uri="{FF2B5EF4-FFF2-40B4-BE49-F238E27FC236}">
                <a16:creationId xmlns:a16="http://schemas.microsoft.com/office/drawing/2014/main" id="{691218D5-A7D3-070C-4879-716700DC6C87}"/>
              </a:ext>
            </a:extLst>
          </p:cNvPr>
          <p:cNvSpPr txBox="1"/>
          <p:nvPr/>
        </p:nvSpPr>
        <p:spPr>
          <a:xfrm>
            <a:off x="5535638" y="1596698"/>
            <a:ext cx="6098344" cy="4431983"/>
          </a:xfrm>
          <a:prstGeom prst="rect">
            <a:avLst/>
          </a:prstGeom>
          <a:noFill/>
        </p:spPr>
        <p:txBody>
          <a:bodyPr wrap="square" rtlCol="0">
            <a:spAutoFit/>
          </a:bodyPr>
          <a:lstStyle/>
          <a:p>
            <a:pPr algn="l"/>
            <a:r>
              <a:rPr lang="en-US" b="1" i="0" dirty="0">
                <a:effectLst/>
                <a:latin typeface="+mn-lt"/>
              </a:rPr>
              <a:t>MISSION</a:t>
            </a:r>
            <a:br>
              <a:rPr lang="en-US" sz="1600" b="1" i="0" dirty="0">
                <a:effectLst/>
                <a:latin typeface="+mn-lt"/>
              </a:rPr>
            </a:br>
            <a:r>
              <a:rPr lang="en-US" sz="1600" b="0" i="0" dirty="0">
                <a:effectLst/>
                <a:latin typeface="+mn-lt"/>
              </a:rPr>
              <a:t>NAfME is a collaborative community that supports music educators and advocates for equitable access to music education.</a:t>
            </a:r>
          </a:p>
          <a:p>
            <a:pPr algn="l"/>
            <a:endParaRPr lang="en-US" sz="1600" b="0" i="0" dirty="0">
              <a:effectLst/>
              <a:latin typeface="+mn-lt"/>
            </a:endParaRPr>
          </a:p>
          <a:p>
            <a:pPr algn="l"/>
            <a:r>
              <a:rPr lang="en-US" b="1" i="0" dirty="0">
                <a:effectLst/>
                <a:latin typeface="+mn-lt"/>
              </a:rPr>
              <a:t>VISION</a:t>
            </a:r>
            <a:br>
              <a:rPr lang="en-US" sz="1600" b="1" i="0" dirty="0">
                <a:effectLst/>
                <a:latin typeface="+mn-lt"/>
              </a:rPr>
            </a:br>
            <a:r>
              <a:rPr lang="en-US" sz="1600" b="0" i="0" dirty="0">
                <a:effectLst/>
                <a:latin typeface="+mn-lt"/>
              </a:rPr>
              <a:t>NAfME is an association where all people are heard, seen, and feel they belong throughout their lifelong experiences in music.</a:t>
            </a:r>
          </a:p>
          <a:p>
            <a:pPr algn="l"/>
            <a:endParaRPr lang="en-US" sz="1600" b="0" i="0" dirty="0">
              <a:effectLst/>
              <a:latin typeface="+mn-lt"/>
            </a:endParaRPr>
          </a:p>
          <a:p>
            <a:pPr algn="l"/>
            <a:r>
              <a:rPr lang="en-US" b="1" i="0" dirty="0">
                <a:effectLst/>
                <a:latin typeface="+mn-lt"/>
              </a:rPr>
              <a:t>BELIEF STATEMENT</a:t>
            </a:r>
            <a:br>
              <a:rPr lang="en-US" sz="1600" b="1" i="0" dirty="0">
                <a:effectLst/>
                <a:latin typeface="+mn-lt"/>
              </a:rPr>
            </a:br>
            <a:r>
              <a:rPr lang="en-US" sz="1600" b="0" i="0" dirty="0">
                <a:effectLst/>
                <a:latin typeface="+mn-lt"/>
              </a:rPr>
              <a:t>Music is unique to the human experience and is essential to our humanity.</a:t>
            </a:r>
          </a:p>
          <a:p>
            <a:pPr lvl="1">
              <a:buFont typeface="Arial" panose="020B0604020202020204" pitchFamily="34" charset="0"/>
              <a:buChar char="•"/>
            </a:pPr>
            <a:r>
              <a:rPr lang="en-US" sz="1600" b="0" i="0" dirty="0">
                <a:effectLst/>
                <a:latin typeface="+mn-lt"/>
              </a:rPr>
              <a:t>Music communicates and connects people across all time and cultures. </a:t>
            </a:r>
          </a:p>
          <a:p>
            <a:pPr lvl="1">
              <a:buFont typeface="Arial" panose="020B0604020202020204" pitchFamily="34" charset="0"/>
              <a:buChar char="•"/>
            </a:pPr>
            <a:r>
              <a:rPr lang="en-US" sz="1600" b="0" i="0" dirty="0">
                <a:effectLst/>
                <a:latin typeface="+mn-lt"/>
              </a:rPr>
              <a:t>Music unlocks human creative expression and is a lens to the experiences and interpretations of the world. </a:t>
            </a:r>
          </a:p>
          <a:p>
            <a:pPr lvl="1">
              <a:buFont typeface="Arial" panose="020B0604020202020204" pitchFamily="34" charset="0"/>
              <a:buChar char="•"/>
            </a:pPr>
            <a:r>
              <a:rPr lang="en-US" sz="1600" b="0" i="0" dirty="0">
                <a:effectLst/>
                <a:latin typeface="+mn-lt"/>
              </a:rPr>
              <a:t>Music is basic to human wholeness through our emotions, intellect, and physical and spiritual well-being.</a:t>
            </a:r>
          </a:p>
        </p:txBody>
      </p:sp>
      <p:sp>
        <p:nvSpPr>
          <p:cNvPr id="9" name="TextBox 8">
            <a:extLst>
              <a:ext uri="{FF2B5EF4-FFF2-40B4-BE49-F238E27FC236}">
                <a16:creationId xmlns:a16="http://schemas.microsoft.com/office/drawing/2014/main" id="{1C8E9CBC-A5B6-46D8-88DB-0876695C90E8}"/>
              </a:ext>
            </a:extLst>
          </p:cNvPr>
          <p:cNvSpPr txBox="1"/>
          <p:nvPr/>
        </p:nvSpPr>
        <p:spPr>
          <a:xfrm>
            <a:off x="1826882" y="5659349"/>
            <a:ext cx="2202873" cy="338554"/>
          </a:xfrm>
          <a:prstGeom prst="rect">
            <a:avLst/>
          </a:prstGeom>
          <a:noFill/>
        </p:spPr>
        <p:txBody>
          <a:bodyPr wrap="square" rtlCol="0">
            <a:spAutoFit/>
          </a:bodyPr>
          <a:lstStyle/>
          <a:p>
            <a:pPr algn="ctr"/>
            <a:r>
              <a:rPr lang="en-US" sz="1600">
                <a:hlinkClick r:id="rId3"/>
              </a:rPr>
              <a:t>View Strategic Plan</a:t>
            </a:r>
            <a:endParaRPr lang="en-US" sz="1600"/>
          </a:p>
        </p:txBody>
      </p:sp>
    </p:spTree>
    <p:extLst>
      <p:ext uri="{BB962C8B-B14F-4D97-AF65-F5344CB8AC3E}">
        <p14:creationId xmlns:p14="http://schemas.microsoft.com/office/powerpoint/2010/main" val="750235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8BCFB7D-BC09-456A-A38A-ABD0B28D7BEE}" vid="{EE373A63-820A-41E1-8FED-4B9F232E0E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 dockstate="right" visibility="0" width="350" row="3">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B0517F5-16E2-49C3-963C-7AABCCDCCA57}">
  <we:reference id="wa200003052" version="2.0.0.0" store="en-US" storeType="OMEX"/>
  <we:alternateReferences>
    <we:reference id="WA200003052" version="2.0.0.0" store="WA20000305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BBE6FEC-C37C-4D76-8871-8980A66AB771}">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9947250d-9105-49cf-a981-1cdf85b93ff8" xsi:nil="true"/>
    <SharedWithUsers xmlns="81b0db3b-7290-4a35-930b-ea6c625b58ae">
      <UserInfo>
        <DisplayName/>
        <AccountId xsi:nil="true"/>
        <AccountType/>
      </UserInfo>
    </SharedWithUsers>
    <lcf76f155ced4ddcb4097134ff3c332f xmlns="9947250d-9105-49cf-a981-1cdf85b93ff8">
      <Terms xmlns="http://schemas.microsoft.com/office/infopath/2007/PartnerControls"/>
    </lcf76f155ced4ddcb4097134ff3c332f>
    <TaxCatchAll xmlns="81b0db3b-7290-4a35-930b-ea6c625b58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187E03C29C4C4C8FA532B9B480B086" ma:contentTypeVersion="17" ma:contentTypeDescription="Create a new document." ma:contentTypeScope="" ma:versionID="583b183580b78fc6b700dcfbe382897f">
  <xsd:schema xmlns:xsd="http://www.w3.org/2001/XMLSchema" xmlns:xs="http://www.w3.org/2001/XMLSchema" xmlns:p="http://schemas.microsoft.com/office/2006/metadata/properties" xmlns:ns2="9947250d-9105-49cf-a981-1cdf85b93ff8" xmlns:ns3="81b0db3b-7290-4a35-930b-ea6c625b58ae" targetNamespace="http://schemas.microsoft.com/office/2006/metadata/properties" ma:root="true" ma:fieldsID="ddd65e1d0167267b34e4ad06f8ae83b1" ns2:_="" ns3:_="">
    <xsd:import namespace="9947250d-9105-49cf-a981-1cdf85b93ff8"/>
    <xsd:import namespace="81b0db3b-7290-4a35-930b-ea6c625b58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7250d-9105-49cf-a981-1cdf85b93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910c2c-d703-488f-a829-1ad5f380e3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0db3b-7290-4a35-930b-ea6c625b58a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29bce33-4492-4a19-b37f-e882e6d10796}" ma:internalName="TaxCatchAll" ma:showField="CatchAllData" ma:web="81b0db3b-7290-4a35-930b-ea6c625b58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571F6F-21D1-48B7-A8DC-E1A5C134966D}">
  <ds:schemaRefs>
    <ds:schemaRef ds:uri="http://schemas.microsoft.com/sharepoint/v3/contenttype/forms"/>
  </ds:schemaRefs>
</ds:datastoreItem>
</file>

<file path=customXml/itemProps2.xml><?xml version="1.0" encoding="utf-8"?>
<ds:datastoreItem xmlns:ds="http://schemas.openxmlformats.org/officeDocument/2006/customXml" ds:itemID="{49F6A3E0-7997-46BB-A1EF-632F4487A70B}">
  <ds:schemaRefs>
    <ds:schemaRef ds:uri="http://purl.org/dc/terms/"/>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81b0db3b-7290-4a35-930b-ea6c625b58ae"/>
    <ds:schemaRef ds:uri="9947250d-9105-49cf-a981-1cdf85b93ff8"/>
    <ds:schemaRef ds:uri="http://purl.org/dc/elements/1.1/"/>
  </ds:schemaRefs>
</ds:datastoreItem>
</file>

<file path=customXml/itemProps3.xml><?xml version="1.0" encoding="utf-8"?>
<ds:datastoreItem xmlns:ds="http://schemas.openxmlformats.org/officeDocument/2006/customXml" ds:itemID="{7F10AC81-3570-4387-8035-C85C25971969}">
  <ds:schemaRefs>
    <ds:schemaRef ds:uri="81b0db3b-7290-4a35-930b-ea6c625b58ae"/>
    <ds:schemaRef ds:uri="9947250d-9105-49cf-a981-1cdf85b93f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2017 In-Service</Template>
  <TotalTime>2579</TotalTime>
  <Words>1415</Words>
  <Application>Microsoft Office PowerPoint</Application>
  <PresentationFormat>Widescreen</PresentationFormat>
  <Paragraphs>182</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Museo500</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Gyamfi</dc:creator>
  <cp:lastModifiedBy>Ben Reyes</cp:lastModifiedBy>
  <cp:revision>70</cp:revision>
  <dcterms:created xsi:type="dcterms:W3CDTF">2018-02-22T02:36:05Z</dcterms:created>
  <dcterms:modified xsi:type="dcterms:W3CDTF">2024-07-03T18:59:21Z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0x0101001D187E03C29C4C4C8FA532B9B480B086</vt:lpwstr>
  </property>
  <property fmtid="{D5CDD505-2E9C-101B-9397-08002B2CF9AE}" pid="3" name="Order">
    <vt:r8>15996000</vt:r8>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{"FileActivityType":"9","FileActivityTimeStamp":"2023-03-01T14:29:40.600Z","FileActivityUsersOnPage":[{"DisplayName":"Jazzmone Sutton","Id":"jazzmones@nafme.org"}],"FileActivityNavigationId":null}</vt:lpwstr>
  </property>
  <property fmtid="{D5CDD505-2E9C-101B-9397-08002B2CF9AE}" pid="7" name="TriggerFlowInfo">
    <vt:lpwstr/>
  </property>
  <property fmtid="{D5CDD505-2E9C-101B-9397-08002B2CF9AE}" pid="8" name="MediaServiceImageTags">
    <vt:lpwstr/>
  </property>
</Properties>
</file>